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0"/>
  </p:notesMasterIdLst>
  <p:handoutMasterIdLst>
    <p:handoutMasterId r:id="rId41"/>
  </p:handoutMasterIdLst>
  <p:sldIdLst>
    <p:sldId id="256" r:id="rId5"/>
    <p:sldId id="292" r:id="rId6"/>
    <p:sldId id="483" r:id="rId7"/>
    <p:sldId id="488" r:id="rId8"/>
    <p:sldId id="514" r:id="rId9"/>
    <p:sldId id="280" r:id="rId10"/>
    <p:sldId id="448" r:id="rId11"/>
    <p:sldId id="472" r:id="rId12"/>
    <p:sldId id="460" r:id="rId13"/>
    <p:sldId id="517" r:id="rId14"/>
    <p:sldId id="490" r:id="rId15"/>
    <p:sldId id="521" r:id="rId16"/>
    <p:sldId id="518" r:id="rId17"/>
    <p:sldId id="291" r:id="rId18"/>
    <p:sldId id="473" r:id="rId19"/>
    <p:sldId id="466" r:id="rId20"/>
    <p:sldId id="515" r:id="rId21"/>
    <p:sldId id="519" r:id="rId22"/>
    <p:sldId id="283" r:id="rId23"/>
    <p:sldId id="285" r:id="rId24"/>
    <p:sldId id="516" r:id="rId25"/>
    <p:sldId id="520" r:id="rId26"/>
    <p:sldId id="284" r:id="rId27"/>
    <p:sldId id="522" r:id="rId28"/>
    <p:sldId id="484" r:id="rId29"/>
    <p:sldId id="481" r:id="rId30"/>
    <p:sldId id="482" r:id="rId31"/>
    <p:sldId id="523" r:id="rId32"/>
    <p:sldId id="487" r:id="rId33"/>
    <p:sldId id="485" r:id="rId34"/>
    <p:sldId id="509" r:id="rId35"/>
    <p:sldId id="510" r:id="rId36"/>
    <p:sldId id="511" r:id="rId37"/>
    <p:sldId id="513" r:id="rId38"/>
    <p:sldId id="424" r:id="rId39"/>
  </p:sldIdLst>
  <p:sldSz cx="12192000" cy="6858000"/>
  <p:notesSz cx="6797675" cy="992822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2A1CF"/>
    <a:srgbClr val="6699CC"/>
    <a:srgbClr val="548CC4"/>
    <a:srgbClr val="584CC4"/>
    <a:srgbClr val="74A0CF"/>
    <a:srgbClr val="B9B9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94673" autoAdjust="0"/>
  </p:normalViewPr>
  <p:slideViewPr>
    <p:cSldViewPr snapToGrid="0">
      <p:cViewPr varScale="1">
        <p:scale>
          <a:sx n="64" d="100"/>
          <a:sy n="64" d="100"/>
        </p:scale>
        <p:origin x="754" y="36"/>
      </p:cViewPr>
      <p:guideLst/>
    </p:cSldViewPr>
  </p:slideViewPr>
  <p:notesTextViewPr>
    <p:cViewPr>
      <p:scale>
        <a:sx n="3" d="2"/>
        <a:sy n="3" d="2"/>
      </p:scale>
      <p:origin x="0" y="0"/>
    </p:cViewPr>
  </p:notesTextViewPr>
  <p:notesViewPr>
    <p:cSldViewPr snapToGrid="0">
      <p:cViewPr varScale="1">
        <p:scale>
          <a:sx n="109" d="100"/>
          <a:sy n="109" d="100"/>
        </p:scale>
        <p:origin x="2262"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764413AF-CF1F-6CC8-0887-AA8D3F396994}"/>
              </a:ext>
            </a:extLst>
          </p:cNvPr>
          <p:cNvSpPr>
            <a:spLocks noGrp="1"/>
          </p:cNvSpPr>
          <p:nvPr>
            <p:ph type="hdr" sz="quarter"/>
          </p:nvPr>
        </p:nvSpPr>
        <p:spPr>
          <a:xfrm>
            <a:off x="2" y="0"/>
            <a:ext cx="2945769" cy="498710"/>
          </a:xfrm>
          <a:prstGeom prst="rect">
            <a:avLst/>
          </a:prstGeom>
        </p:spPr>
        <p:txBody>
          <a:bodyPr vert="horz" lIns="91440" tIns="45720" rIns="91440" bIns="45720" rtlCol="0"/>
          <a:lstStyle>
            <a:lvl1pPr algn="l">
              <a:defRPr sz="1200"/>
            </a:lvl1pPr>
          </a:lstStyle>
          <a:p>
            <a:endParaRPr lang="de-AT"/>
          </a:p>
        </p:txBody>
      </p:sp>
      <p:sp>
        <p:nvSpPr>
          <p:cNvPr id="3" name="Datumsplatzhalter 2">
            <a:extLst>
              <a:ext uri="{FF2B5EF4-FFF2-40B4-BE49-F238E27FC236}">
                <a16:creationId xmlns:a16="http://schemas.microsoft.com/office/drawing/2014/main" id="{58E981F7-BFB2-9B79-61DB-69B0B9FD0688}"/>
              </a:ext>
            </a:extLst>
          </p:cNvPr>
          <p:cNvSpPr>
            <a:spLocks noGrp="1"/>
          </p:cNvSpPr>
          <p:nvPr>
            <p:ph type="dt" sz="quarter" idx="1"/>
          </p:nvPr>
        </p:nvSpPr>
        <p:spPr>
          <a:xfrm>
            <a:off x="3850813" y="0"/>
            <a:ext cx="2945768" cy="498710"/>
          </a:xfrm>
          <a:prstGeom prst="rect">
            <a:avLst/>
          </a:prstGeom>
        </p:spPr>
        <p:txBody>
          <a:bodyPr vert="horz" lIns="91440" tIns="45720" rIns="91440" bIns="45720" rtlCol="0"/>
          <a:lstStyle>
            <a:lvl1pPr algn="r">
              <a:defRPr sz="1200"/>
            </a:lvl1pPr>
          </a:lstStyle>
          <a:p>
            <a:fld id="{D564E20C-EE86-4044-B1F3-A7BDBE2961DA}" type="datetimeFigureOut">
              <a:rPr lang="de-AT" smtClean="0"/>
              <a:t>22.09.2026</a:t>
            </a:fld>
            <a:endParaRPr lang="de-AT"/>
          </a:p>
        </p:txBody>
      </p:sp>
      <p:sp>
        <p:nvSpPr>
          <p:cNvPr id="4" name="Fußzeilenplatzhalter 3">
            <a:extLst>
              <a:ext uri="{FF2B5EF4-FFF2-40B4-BE49-F238E27FC236}">
                <a16:creationId xmlns:a16="http://schemas.microsoft.com/office/drawing/2014/main" id="{4E292D0C-9D0B-A174-2C05-49A0D5EDE43B}"/>
              </a:ext>
            </a:extLst>
          </p:cNvPr>
          <p:cNvSpPr>
            <a:spLocks noGrp="1"/>
          </p:cNvSpPr>
          <p:nvPr>
            <p:ph type="ftr" sz="quarter" idx="2"/>
          </p:nvPr>
        </p:nvSpPr>
        <p:spPr>
          <a:xfrm>
            <a:off x="2" y="9429519"/>
            <a:ext cx="2945769" cy="498709"/>
          </a:xfrm>
          <a:prstGeom prst="rect">
            <a:avLst/>
          </a:prstGeom>
        </p:spPr>
        <p:txBody>
          <a:bodyPr vert="horz" lIns="91440" tIns="45720" rIns="91440" bIns="45720" rtlCol="0" anchor="b"/>
          <a:lstStyle>
            <a:lvl1pPr algn="l">
              <a:defRPr sz="1200"/>
            </a:lvl1pPr>
          </a:lstStyle>
          <a:p>
            <a:endParaRPr lang="de-AT"/>
          </a:p>
        </p:txBody>
      </p:sp>
      <p:sp>
        <p:nvSpPr>
          <p:cNvPr id="5" name="Foliennummernplatzhalter 4">
            <a:extLst>
              <a:ext uri="{FF2B5EF4-FFF2-40B4-BE49-F238E27FC236}">
                <a16:creationId xmlns:a16="http://schemas.microsoft.com/office/drawing/2014/main" id="{39C386B7-AAB1-28A3-B766-8F53359CEE13}"/>
              </a:ext>
            </a:extLst>
          </p:cNvPr>
          <p:cNvSpPr>
            <a:spLocks noGrp="1"/>
          </p:cNvSpPr>
          <p:nvPr>
            <p:ph type="sldNum" sz="quarter" idx="3"/>
          </p:nvPr>
        </p:nvSpPr>
        <p:spPr>
          <a:xfrm>
            <a:off x="3850813" y="9429519"/>
            <a:ext cx="2945768" cy="498709"/>
          </a:xfrm>
          <a:prstGeom prst="rect">
            <a:avLst/>
          </a:prstGeom>
        </p:spPr>
        <p:txBody>
          <a:bodyPr vert="horz" lIns="91440" tIns="45720" rIns="91440" bIns="45720" rtlCol="0" anchor="b"/>
          <a:lstStyle>
            <a:lvl1pPr algn="r">
              <a:defRPr sz="1200"/>
            </a:lvl1pPr>
          </a:lstStyle>
          <a:p>
            <a:fld id="{9DC529F7-FF97-41FA-9E1E-CFC8F227BFF9}" type="slidenum">
              <a:rPr lang="de-AT" smtClean="0"/>
              <a:t>‹Nr.›</a:t>
            </a:fld>
            <a:endParaRPr lang="de-AT"/>
          </a:p>
        </p:txBody>
      </p:sp>
    </p:spTree>
    <p:extLst>
      <p:ext uri="{BB962C8B-B14F-4D97-AF65-F5344CB8AC3E}">
        <p14:creationId xmlns:p14="http://schemas.microsoft.com/office/powerpoint/2010/main" val="1123523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3" y="4"/>
            <a:ext cx="2945659" cy="498135"/>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50445" y="4"/>
            <a:ext cx="2945659" cy="498135"/>
          </a:xfrm>
          <a:prstGeom prst="rect">
            <a:avLst/>
          </a:prstGeom>
        </p:spPr>
        <p:txBody>
          <a:bodyPr vert="horz" lIns="91440" tIns="45720" rIns="91440" bIns="45720" rtlCol="0"/>
          <a:lstStyle>
            <a:lvl1pPr algn="r">
              <a:defRPr sz="1200"/>
            </a:lvl1pPr>
          </a:lstStyle>
          <a:p>
            <a:fld id="{EFBA2993-2F68-4817-A883-0D52775E5694}" type="datetimeFigureOut">
              <a:rPr lang="de-AT" smtClean="0"/>
              <a:t>22.09.2026</a:t>
            </a:fld>
            <a:endParaRPr lang="de-AT"/>
          </a:p>
        </p:txBody>
      </p:sp>
      <p:sp>
        <p:nvSpPr>
          <p:cNvPr id="4" name="Folienbildplatzhalter 3"/>
          <p:cNvSpPr>
            <a:spLocks noGrp="1" noRot="1" noChangeAspect="1"/>
          </p:cNvSpPr>
          <p:nvPr>
            <p:ph type="sldImg" idx="2"/>
          </p:nvPr>
        </p:nvSpPr>
        <p:spPr>
          <a:xfrm>
            <a:off x="420688" y="1239838"/>
            <a:ext cx="5956300" cy="3351212"/>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79768" y="4777961"/>
            <a:ext cx="5438140" cy="3909239"/>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3" y="9430093"/>
            <a:ext cx="2945659" cy="498134"/>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50445" y="9430093"/>
            <a:ext cx="2945659" cy="498134"/>
          </a:xfrm>
          <a:prstGeom prst="rect">
            <a:avLst/>
          </a:prstGeom>
        </p:spPr>
        <p:txBody>
          <a:bodyPr vert="horz" lIns="91440" tIns="45720" rIns="91440" bIns="45720" rtlCol="0" anchor="b"/>
          <a:lstStyle>
            <a:lvl1pPr algn="r">
              <a:defRPr sz="1200"/>
            </a:lvl1pPr>
          </a:lstStyle>
          <a:p>
            <a:fld id="{97D72B07-C9EE-4285-94F9-F18402C801AB}" type="slidenum">
              <a:rPr lang="de-AT" smtClean="0"/>
              <a:t>‹Nr.›</a:t>
            </a:fld>
            <a:endParaRPr lang="de-AT"/>
          </a:p>
        </p:txBody>
      </p:sp>
    </p:spTree>
    <p:extLst>
      <p:ext uri="{BB962C8B-B14F-4D97-AF65-F5344CB8AC3E}">
        <p14:creationId xmlns:p14="http://schemas.microsoft.com/office/powerpoint/2010/main" val="12282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62F184-9690-4DD5-B503-C994265C0410}"/>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AT"/>
          </a:p>
        </p:txBody>
      </p:sp>
      <p:sp>
        <p:nvSpPr>
          <p:cNvPr id="3" name="Untertitel 2">
            <a:extLst>
              <a:ext uri="{FF2B5EF4-FFF2-40B4-BE49-F238E27FC236}">
                <a16:creationId xmlns:a16="http://schemas.microsoft.com/office/drawing/2014/main" id="{11191E38-012F-49BD-9E2E-2A63129273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AT"/>
          </a:p>
        </p:txBody>
      </p:sp>
      <p:sp>
        <p:nvSpPr>
          <p:cNvPr id="4" name="Datumsplatzhalter 3">
            <a:extLst>
              <a:ext uri="{FF2B5EF4-FFF2-40B4-BE49-F238E27FC236}">
                <a16:creationId xmlns:a16="http://schemas.microsoft.com/office/drawing/2014/main" id="{058053F2-BCD4-42C7-8246-0B9DC90B7C30}"/>
              </a:ext>
            </a:extLst>
          </p:cNvPr>
          <p:cNvSpPr>
            <a:spLocks noGrp="1"/>
          </p:cNvSpPr>
          <p:nvPr>
            <p:ph type="dt" sz="half" idx="10"/>
          </p:nvPr>
        </p:nvSpPr>
        <p:spPr/>
        <p:txBody>
          <a:bodyPr/>
          <a:lstStyle/>
          <a:p>
            <a:fld id="{76567552-EEE6-4BE3-B15E-CE641B50FDE1}" type="datetime1">
              <a:rPr lang="de-AT" smtClean="0"/>
              <a:t>22.09.2026</a:t>
            </a:fld>
            <a:endParaRPr lang="de-AT"/>
          </a:p>
        </p:txBody>
      </p:sp>
      <p:sp>
        <p:nvSpPr>
          <p:cNvPr id="6" name="Foliennummernplatzhalter 5">
            <a:extLst>
              <a:ext uri="{FF2B5EF4-FFF2-40B4-BE49-F238E27FC236}">
                <a16:creationId xmlns:a16="http://schemas.microsoft.com/office/drawing/2014/main" id="{D4F8BF1F-BE4D-4C0E-8B06-6FB741B1297C}"/>
              </a:ext>
            </a:extLst>
          </p:cNvPr>
          <p:cNvSpPr>
            <a:spLocks noGrp="1"/>
          </p:cNvSpPr>
          <p:nvPr>
            <p:ph type="sldNum" sz="quarter" idx="12"/>
          </p:nvPr>
        </p:nvSpPr>
        <p:spPr/>
        <p:txBody>
          <a:bodyPr/>
          <a:lstStyle/>
          <a:p>
            <a:fld id="{245933E4-5A8D-4573-83CD-19BCBED2BAC2}" type="slidenum">
              <a:rPr lang="de-AT" smtClean="0"/>
              <a:t>‹Nr.›</a:t>
            </a:fld>
            <a:endParaRPr lang="de-AT"/>
          </a:p>
        </p:txBody>
      </p:sp>
      <p:pic>
        <p:nvPicPr>
          <p:cNvPr id="9" name="Grafik 8">
            <a:extLst>
              <a:ext uri="{FF2B5EF4-FFF2-40B4-BE49-F238E27FC236}">
                <a16:creationId xmlns:a16="http://schemas.microsoft.com/office/drawing/2014/main" id="{D1116312-C969-F43D-553F-C6ABC1F6C72B}"/>
              </a:ext>
            </a:extLst>
          </p:cNvPr>
          <p:cNvPicPr>
            <a:picLocks noChangeAspect="1"/>
          </p:cNvPicPr>
          <p:nvPr userDrawn="1"/>
        </p:nvPicPr>
        <p:blipFill>
          <a:blip r:embed="rId2"/>
          <a:stretch>
            <a:fillRect/>
          </a:stretch>
        </p:blipFill>
        <p:spPr>
          <a:xfrm>
            <a:off x="10741981" y="0"/>
            <a:ext cx="1450019" cy="1475021"/>
          </a:xfrm>
          <a:prstGeom prst="rect">
            <a:avLst/>
          </a:prstGeom>
        </p:spPr>
      </p:pic>
    </p:spTree>
    <p:extLst>
      <p:ext uri="{BB962C8B-B14F-4D97-AF65-F5344CB8AC3E}">
        <p14:creationId xmlns:p14="http://schemas.microsoft.com/office/powerpoint/2010/main" val="2390090202"/>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17ABE4-0B59-4262-BD49-2511E649E1D1}"/>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E462F696-DD4A-4EB6-876C-44E6C22EAC6C}"/>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599833CF-CD9E-4ECE-9BCD-ACF4105332B6}"/>
              </a:ext>
            </a:extLst>
          </p:cNvPr>
          <p:cNvSpPr>
            <a:spLocks noGrp="1"/>
          </p:cNvSpPr>
          <p:nvPr>
            <p:ph type="dt" sz="half" idx="10"/>
          </p:nvPr>
        </p:nvSpPr>
        <p:spPr/>
        <p:txBody>
          <a:bodyPr/>
          <a:lstStyle/>
          <a:p>
            <a:fld id="{075F32C1-D879-4C98-9238-17AD89DE20D3}" type="datetime1">
              <a:rPr lang="de-AT" smtClean="0"/>
              <a:t>22.09.2026</a:t>
            </a:fld>
            <a:endParaRPr lang="de-AT"/>
          </a:p>
        </p:txBody>
      </p:sp>
      <p:sp>
        <p:nvSpPr>
          <p:cNvPr id="6" name="Foliennummernplatzhalter 5">
            <a:extLst>
              <a:ext uri="{FF2B5EF4-FFF2-40B4-BE49-F238E27FC236}">
                <a16:creationId xmlns:a16="http://schemas.microsoft.com/office/drawing/2014/main" id="{264FBB6E-D414-4199-BAFA-D6B93FBC65E6}"/>
              </a:ext>
            </a:extLst>
          </p:cNvPr>
          <p:cNvSpPr>
            <a:spLocks noGrp="1"/>
          </p:cNvSpPr>
          <p:nvPr>
            <p:ph type="sldNum" sz="quarter" idx="12"/>
          </p:nvPr>
        </p:nvSpPr>
        <p:spPr/>
        <p:txBody>
          <a:bodyPr/>
          <a:lstStyle/>
          <a:p>
            <a:fld id="{245933E4-5A8D-4573-83CD-19BCBED2BAC2}" type="slidenum">
              <a:rPr lang="de-AT" smtClean="0"/>
              <a:t>‹Nr.›</a:t>
            </a:fld>
            <a:endParaRPr lang="de-AT"/>
          </a:p>
        </p:txBody>
      </p:sp>
      <p:cxnSp>
        <p:nvCxnSpPr>
          <p:cNvPr id="8" name="Gerade Verbindung 6">
            <a:extLst>
              <a:ext uri="{FF2B5EF4-FFF2-40B4-BE49-F238E27FC236}">
                <a16:creationId xmlns:a16="http://schemas.microsoft.com/office/drawing/2014/main" id="{8E446EFF-7A6F-DCAD-368E-82F932BC837B}"/>
              </a:ext>
            </a:extLst>
          </p:cNvPr>
          <p:cNvCxnSpPr>
            <a:cxnSpLocks/>
          </p:cNvCxnSpPr>
          <p:nvPr userDrawn="1"/>
        </p:nvCxnSpPr>
        <p:spPr>
          <a:xfrm>
            <a:off x="924082" y="1728878"/>
            <a:ext cx="2451981" cy="0"/>
          </a:xfrm>
          <a:prstGeom prst="line">
            <a:avLst/>
          </a:prstGeom>
          <a:ln w="19050">
            <a:solidFill>
              <a:srgbClr val="72A1CF"/>
            </a:solidFill>
          </a:ln>
        </p:spPr>
        <p:style>
          <a:lnRef idx="2">
            <a:schemeClr val="accent1"/>
          </a:lnRef>
          <a:fillRef idx="0">
            <a:schemeClr val="accent1"/>
          </a:fillRef>
          <a:effectRef idx="1">
            <a:schemeClr val="accent1"/>
          </a:effectRef>
          <a:fontRef idx="minor">
            <a:schemeClr val="tx1"/>
          </a:fontRef>
        </p:style>
      </p:cxnSp>
      <p:pic>
        <p:nvPicPr>
          <p:cNvPr id="9" name="Grafik 8">
            <a:extLst>
              <a:ext uri="{FF2B5EF4-FFF2-40B4-BE49-F238E27FC236}">
                <a16:creationId xmlns:a16="http://schemas.microsoft.com/office/drawing/2014/main" id="{0264FC8B-54FE-9B14-4257-086C062B36AB}"/>
              </a:ext>
            </a:extLst>
          </p:cNvPr>
          <p:cNvPicPr>
            <a:picLocks noChangeAspect="1"/>
          </p:cNvPicPr>
          <p:nvPr userDrawn="1"/>
        </p:nvPicPr>
        <p:blipFill>
          <a:blip r:embed="rId2"/>
          <a:stretch>
            <a:fillRect/>
          </a:stretch>
        </p:blipFill>
        <p:spPr>
          <a:xfrm>
            <a:off x="10741981" y="0"/>
            <a:ext cx="1450019" cy="1475021"/>
          </a:xfrm>
          <a:prstGeom prst="rect">
            <a:avLst/>
          </a:prstGeom>
        </p:spPr>
      </p:pic>
    </p:spTree>
    <p:extLst>
      <p:ext uri="{BB962C8B-B14F-4D97-AF65-F5344CB8AC3E}">
        <p14:creationId xmlns:p14="http://schemas.microsoft.com/office/powerpoint/2010/main" val="527910849"/>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C4262E-90E6-4C2F-B083-D7ECF08AC635}"/>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AT"/>
          </a:p>
        </p:txBody>
      </p:sp>
      <p:sp>
        <p:nvSpPr>
          <p:cNvPr id="3" name="Textplatzhalter 2">
            <a:extLst>
              <a:ext uri="{FF2B5EF4-FFF2-40B4-BE49-F238E27FC236}">
                <a16:creationId xmlns:a16="http://schemas.microsoft.com/office/drawing/2014/main" id="{42FE3A8A-31E8-43F8-82D9-8F57273BA8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2B2AFFBA-A58B-4016-92B0-843509A5F1CC}"/>
              </a:ext>
            </a:extLst>
          </p:cNvPr>
          <p:cNvSpPr>
            <a:spLocks noGrp="1"/>
          </p:cNvSpPr>
          <p:nvPr>
            <p:ph type="dt" sz="half" idx="10"/>
          </p:nvPr>
        </p:nvSpPr>
        <p:spPr/>
        <p:txBody>
          <a:bodyPr/>
          <a:lstStyle/>
          <a:p>
            <a:fld id="{26994037-F951-4D4A-B71A-9AE62512684C}" type="datetime1">
              <a:rPr lang="de-AT" smtClean="0"/>
              <a:t>22.09.2026</a:t>
            </a:fld>
            <a:endParaRPr lang="de-AT"/>
          </a:p>
        </p:txBody>
      </p:sp>
      <p:sp>
        <p:nvSpPr>
          <p:cNvPr id="6" name="Foliennummernplatzhalter 5">
            <a:extLst>
              <a:ext uri="{FF2B5EF4-FFF2-40B4-BE49-F238E27FC236}">
                <a16:creationId xmlns:a16="http://schemas.microsoft.com/office/drawing/2014/main" id="{B817C53C-AB5D-4D7A-B81C-4CF1E9A12BA2}"/>
              </a:ext>
            </a:extLst>
          </p:cNvPr>
          <p:cNvSpPr>
            <a:spLocks noGrp="1"/>
          </p:cNvSpPr>
          <p:nvPr>
            <p:ph type="sldNum" sz="quarter" idx="12"/>
          </p:nvPr>
        </p:nvSpPr>
        <p:spPr/>
        <p:txBody>
          <a:bodyPr/>
          <a:lstStyle/>
          <a:p>
            <a:fld id="{245933E4-5A8D-4573-83CD-19BCBED2BAC2}" type="slidenum">
              <a:rPr lang="de-AT" smtClean="0"/>
              <a:t>‹Nr.›</a:t>
            </a:fld>
            <a:endParaRPr lang="de-AT"/>
          </a:p>
        </p:txBody>
      </p:sp>
    </p:spTree>
    <p:extLst>
      <p:ext uri="{BB962C8B-B14F-4D97-AF65-F5344CB8AC3E}">
        <p14:creationId xmlns:p14="http://schemas.microsoft.com/office/powerpoint/2010/main" val="132359947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1F8577-4FA4-4540-B3CF-A3FAE86A7837}"/>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67DCC8AF-C0FF-4FB8-9487-2629FCA221A0}"/>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a:extLst>
              <a:ext uri="{FF2B5EF4-FFF2-40B4-BE49-F238E27FC236}">
                <a16:creationId xmlns:a16="http://schemas.microsoft.com/office/drawing/2014/main" id="{3DFE9922-344E-4DF1-A35F-FE9962BA1C4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a:extLst>
              <a:ext uri="{FF2B5EF4-FFF2-40B4-BE49-F238E27FC236}">
                <a16:creationId xmlns:a16="http://schemas.microsoft.com/office/drawing/2014/main" id="{16353E2A-F1F2-4A5A-BA5F-0520C96389A2}"/>
              </a:ext>
            </a:extLst>
          </p:cNvPr>
          <p:cNvSpPr>
            <a:spLocks noGrp="1"/>
          </p:cNvSpPr>
          <p:nvPr>
            <p:ph type="dt" sz="half" idx="10"/>
          </p:nvPr>
        </p:nvSpPr>
        <p:spPr/>
        <p:txBody>
          <a:bodyPr/>
          <a:lstStyle/>
          <a:p>
            <a:fld id="{9425A5E2-CAF8-4E41-A8DA-864348638C30}" type="datetime1">
              <a:rPr lang="de-AT" smtClean="0"/>
              <a:t>22.09.2026</a:t>
            </a:fld>
            <a:endParaRPr lang="de-AT"/>
          </a:p>
        </p:txBody>
      </p:sp>
      <p:sp>
        <p:nvSpPr>
          <p:cNvPr id="7" name="Foliennummernplatzhalter 6">
            <a:extLst>
              <a:ext uri="{FF2B5EF4-FFF2-40B4-BE49-F238E27FC236}">
                <a16:creationId xmlns:a16="http://schemas.microsoft.com/office/drawing/2014/main" id="{EB1C4817-CE0C-4E08-A11E-87DB621F9CE7}"/>
              </a:ext>
            </a:extLst>
          </p:cNvPr>
          <p:cNvSpPr>
            <a:spLocks noGrp="1"/>
          </p:cNvSpPr>
          <p:nvPr>
            <p:ph type="sldNum" sz="quarter" idx="12"/>
          </p:nvPr>
        </p:nvSpPr>
        <p:spPr/>
        <p:txBody>
          <a:bodyPr/>
          <a:lstStyle/>
          <a:p>
            <a:fld id="{245933E4-5A8D-4573-83CD-19BCBED2BAC2}" type="slidenum">
              <a:rPr lang="de-AT" smtClean="0"/>
              <a:t>‹Nr.›</a:t>
            </a:fld>
            <a:endParaRPr lang="de-AT"/>
          </a:p>
        </p:txBody>
      </p:sp>
    </p:spTree>
    <p:extLst>
      <p:ext uri="{BB962C8B-B14F-4D97-AF65-F5344CB8AC3E}">
        <p14:creationId xmlns:p14="http://schemas.microsoft.com/office/powerpoint/2010/main" val="4110888962"/>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C32234-5145-4A76-9555-210C397B49A4}"/>
              </a:ext>
            </a:extLst>
          </p:cNvPr>
          <p:cNvSpPr>
            <a:spLocks noGrp="1"/>
          </p:cNvSpPr>
          <p:nvPr>
            <p:ph type="title"/>
          </p:nvPr>
        </p:nvSpPr>
        <p:spPr>
          <a:xfrm>
            <a:off x="839788" y="365125"/>
            <a:ext cx="10515600" cy="1325563"/>
          </a:xfrm>
        </p:spPr>
        <p:txBody>
          <a:bodyPr/>
          <a:lstStyle/>
          <a:p>
            <a:r>
              <a:rPr lang="de-DE"/>
              <a:t>Mastertitelformat bearbeiten</a:t>
            </a:r>
            <a:endParaRPr lang="de-AT"/>
          </a:p>
        </p:txBody>
      </p:sp>
      <p:sp>
        <p:nvSpPr>
          <p:cNvPr id="3" name="Textplatzhalter 2">
            <a:extLst>
              <a:ext uri="{FF2B5EF4-FFF2-40B4-BE49-F238E27FC236}">
                <a16:creationId xmlns:a16="http://schemas.microsoft.com/office/drawing/2014/main" id="{7B67309F-0F9F-41D0-A670-4C43830F1B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8EC65482-8647-432B-A2E3-78A0ACBC297E}"/>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a:extLst>
              <a:ext uri="{FF2B5EF4-FFF2-40B4-BE49-F238E27FC236}">
                <a16:creationId xmlns:a16="http://schemas.microsoft.com/office/drawing/2014/main" id="{7A46F275-51CA-47CB-A8F9-75A2D03ADA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B411422-EFCF-42D4-817F-8D93E3D8D376}"/>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a:extLst>
              <a:ext uri="{FF2B5EF4-FFF2-40B4-BE49-F238E27FC236}">
                <a16:creationId xmlns:a16="http://schemas.microsoft.com/office/drawing/2014/main" id="{BD2DD59C-2359-41B9-97E3-4C9A02C6FCD3}"/>
              </a:ext>
            </a:extLst>
          </p:cNvPr>
          <p:cNvSpPr>
            <a:spLocks noGrp="1"/>
          </p:cNvSpPr>
          <p:nvPr>
            <p:ph type="dt" sz="half" idx="10"/>
          </p:nvPr>
        </p:nvSpPr>
        <p:spPr/>
        <p:txBody>
          <a:bodyPr/>
          <a:lstStyle/>
          <a:p>
            <a:fld id="{0899D444-0BF3-4012-95A3-088B13CE66F9}" type="datetime1">
              <a:rPr lang="de-AT" smtClean="0"/>
              <a:t>22.09.2026</a:t>
            </a:fld>
            <a:endParaRPr lang="de-AT"/>
          </a:p>
        </p:txBody>
      </p:sp>
      <p:sp>
        <p:nvSpPr>
          <p:cNvPr id="9" name="Foliennummernplatzhalter 8">
            <a:extLst>
              <a:ext uri="{FF2B5EF4-FFF2-40B4-BE49-F238E27FC236}">
                <a16:creationId xmlns:a16="http://schemas.microsoft.com/office/drawing/2014/main" id="{02FABDE9-4941-4B18-9132-E3907CBC46A1}"/>
              </a:ext>
            </a:extLst>
          </p:cNvPr>
          <p:cNvSpPr>
            <a:spLocks noGrp="1"/>
          </p:cNvSpPr>
          <p:nvPr>
            <p:ph type="sldNum" sz="quarter" idx="12"/>
          </p:nvPr>
        </p:nvSpPr>
        <p:spPr/>
        <p:txBody>
          <a:bodyPr/>
          <a:lstStyle/>
          <a:p>
            <a:fld id="{245933E4-5A8D-4573-83CD-19BCBED2BAC2}" type="slidenum">
              <a:rPr lang="de-AT" smtClean="0"/>
              <a:t>‹Nr.›</a:t>
            </a:fld>
            <a:endParaRPr lang="de-AT"/>
          </a:p>
        </p:txBody>
      </p:sp>
    </p:spTree>
    <p:extLst>
      <p:ext uri="{BB962C8B-B14F-4D97-AF65-F5344CB8AC3E}">
        <p14:creationId xmlns:p14="http://schemas.microsoft.com/office/powerpoint/2010/main" val="3415746119"/>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0A0BFB-7460-4F80-8284-BFAE9263F7B8}"/>
              </a:ext>
            </a:extLst>
          </p:cNvPr>
          <p:cNvSpPr>
            <a:spLocks noGrp="1"/>
          </p:cNvSpPr>
          <p:nvPr>
            <p:ph type="title"/>
          </p:nvPr>
        </p:nvSpPr>
        <p:spPr/>
        <p:txBody>
          <a:bodyPr/>
          <a:lstStyle/>
          <a:p>
            <a:r>
              <a:rPr lang="de-DE"/>
              <a:t>Mastertitelformat bearbeiten</a:t>
            </a:r>
            <a:endParaRPr lang="de-AT"/>
          </a:p>
        </p:txBody>
      </p:sp>
      <p:sp>
        <p:nvSpPr>
          <p:cNvPr id="3" name="Datumsplatzhalter 2">
            <a:extLst>
              <a:ext uri="{FF2B5EF4-FFF2-40B4-BE49-F238E27FC236}">
                <a16:creationId xmlns:a16="http://schemas.microsoft.com/office/drawing/2014/main" id="{F97FAD90-9DF7-432B-B42A-938073068783}"/>
              </a:ext>
            </a:extLst>
          </p:cNvPr>
          <p:cNvSpPr>
            <a:spLocks noGrp="1"/>
          </p:cNvSpPr>
          <p:nvPr>
            <p:ph type="dt" sz="half" idx="10"/>
          </p:nvPr>
        </p:nvSpPr>
        <p:spPr/>
        <p:txBody>
          <a:bodyPr/>
          <a:lstStyle/>
          <a:p>
            <a:fld id="{133879A4-D7CF-4DB0-BD22-4E19B399AE9D}" type="datetime1">
              <a:rPr lang="de-AT" smtClean="0"/>
              <a:t>22.09.2026</a:t>
            </a:fld>
            <a:endParaRPr lang="de-AT"/>
          </a:p>
        </p:txBody>
      </p:sp>
      <p:sp>
        <p:nvSpPr>
          <p:cNvPr id="5" name="Foliennummernplatzhalter 4">
            <a:extLst>
              <a:ext uri="{FF2B5EF4-FFF2-40B4-BE49-F238E27FC236}">
                <a16:creationId xmlns:a16="http://schemas.microsoft.com/office/drawing/2014/main" id="{0206A2BE-860C-4A22-BC98-FF871D10A60D}"/>
              </a:ext>
            </a:extLst>
          </p:cNvPr>
          <p:cNvSpPr>
            <a:spLocks noGrp="1"/>
          </p:cNvSpPr>
          <p:nvPr>
            <p:ph type="sldNum" sz="quarter" idx="12"/>
          </p:nvPr>
        </p:nvSpPr>
        <p:spPr/>
        <p:txBody>
          <a:bodyPr/>
          <a:lstStyle/>
          <a:p>
            <a:fld id="{245933E4-5A8D-4573-83CD-19BCBED2BAC2}" type="slidenum">
              <a:rPr lang="de-AT" smtClean="0"/>
              <a:t>‹Nr.›</a:t>
            </a:fld>
            <a:endParaRPr lang="de-AT"/>
          </a:p>
        </p:txBody>
      </p:sp>
    </p:spTree>
    <p:extLst>
      <p:ext uri="{BB962C8B-B14F-4D97-AF65-F5344CB8AC3E}">
        <p14:creationId xmlns:p14="http://schemas.microsoft.com/office/powerpoint/2010/main" val="3448337050"/>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67A86D95-6766-4D5B-828A-5834E9516906}"/>
              </a:ext>
            </a:extLst>
          </p:cNvPr>
          <p:cNvSpPr>
            <a:spLocks noGrp="1"/>
          </p:cNvSpPr>
          <p:nvPr>
            <p:ph type="dt" sz="half" idx="10"/>
          </p:nvPr>
        </p:nvSpPr>
        <p:spPr/>
        <p:txBody>
          <a:bodyPr/>
          <a:lstStyle/>
          <a:p>
            <a:fld id="{BFC3D1D1-BFCB-4516-919D-E08ACE3DB1CC}" type="datetime1">
              <a:rPr lang="de-AT" smtClean="0"/>
              <a:t>22.09.2026</a:t>
            </a:fld>
            <a:endParaRPr lang="de-AT"/>
          </a:p>
        </p:txBody>
      </p:sp>
      <p:sp>
        <p:nvSpPr>
          <p:cNvPr id="4" name="Foliennummernplatzhalter 3">
            <a:extLst>
              <a:ext uri="{FF2B5EF4-FFF2-40B4-BE49-F238E27FC236}">
                <a16:creationId xmlns:a16="http://schemas.microsoft.com/office/drawing/2014/main" id="{276DFE73-1B22-4C18-9793-C77E818CE591}"/>
              </a:ext>
            </a:extLst>
          </p:cNvPr>
          <p:cNvSpPr>
            <a:spLocks noGrp="1"/>
          </p:cNvSpPr>
          <p:nvPr>
            <p:ph type="sldNum" sz="quarter" idx="12"/>
          </p:nvPr>
        </p:nvSpPr>
        <p:spPr/>
        <p:txBody>
          <a:bodyPr/>
          <a:lstStyle/>
          <a:p>
            <a:fld id="{245933E4-5A8D-4573-83CD-19BCBED2BAC2}" type="slidenum">
              <a:rPr lang="de-AT" smtClean="0"/>
              <a:t>‹Nr.›</a:t>
            </a:fld>
            <a:endParaRPr lang="de-AT"/>
          </a:p>
        </p:txBody>
      </p:sp>
    </p:spTree>
    <p:extLst>
      <p:ext uri="{BB962C8B-B14F-4D97-AF65-F5344CB8AC3E}">
        <p14:creationId xmlns:p14="http://schemas.microsoft.com/office/powerpoint/2010/main" val="2579966214"/>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3C3752-3500-455E-B2E1-A10FD946140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Inhaltsplatzhalter 2">
            <a:extLst>
              <a:ext uri="{FF2B5EF4-FFF2-40B4-BE49-F238E27FC236}">
                <a16:creationId xmlns:a16="http://schemas.microsoft.com/office/drawing/2014/main" id="{0CBFEAA8-EB96-44EE-A86C-21998A3138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a:extLst>
              <a:ext uri="{FF2B5EF4-FFF2-40B4-BE49-F238E27FC236}">
                <a16:creationId xmlns:a16="http://schemas.microsoft.com/office/drawing/2014/main" id="{EB1848B7-9394-409D-ABF8-886081AFAF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44C6CEF-726B-4CEC-B475-5765AF896AB0}"/>
              </a:ext>
            </a:extLst>
          </p:cNvPr>
          <p:cNvSpPr>
            <a:spLocks noGrp="1"/>
          </p:cNvSpPr>
          <p:nvPr>
            <p:ph type="dt" sz="half" idx="10"/>
          </p:nvPr>
        </p:nvSpPr>
        <p:spPr/>
        <p:txBody>
          <a:bodyPr/>
          <a:lstStyle/>
          <a:p>
            <a:fld id="{EA2F57DF-DBC6-41ED-9E5D-F8CABF73362F}" type="datetime1">
              <a:rPr lang="de-AT" smtClean="0"/>
              <a:t>22.09.2026</a:t>
            </a:fld>
            <a:endParaRPr lang="de-AT"/>
          </a:p>
        </p:txBody>
      </p:sp>
      <p:sp>
        <p:nvSpPr>
          <p:cNvPr id="7" name="Foliennummernplatzhalter 6">
            <a:extLst>
              <a:ext uri="{FF2B5EF4-FFF2-40B4-BE49-F238E27FC236}">
                <a16:creationId xmlns:a16="http://schemas.microsoft.com/office/drawing/2014/main" id="{01753F08-6B89-4B7F-A524-503531218021}"/>
              </a:ext>
            </a:extLst>
          </p:cNvPr>
          <p:cNvSpPr>
            <a:spLocks noGrp="1"/>
          </p:cNvSpPr>
          <p:nvPr>
            <p:ph type="sldNum" sz="quarter" idx="12"/>
          </p:nvPr>
        </p:nvSpPr>
        <p:spPr/>
        <p:txBody>
          <a:bodyPr/>
          <a:lstStyle/>
          <a:p>
            <a:fld id="{245933E4-5A8D-4573-83CD-19BCBED2BAC2}" type="slidenum">
              <a:rPr lang="de-AT" smtClean="0"/>
              <a:t>‹Nr.›</a:t>
            </a:fld>
            <a:endParaRPr lang="de-AT"/>
          </a:p>
        </p:txBody>
      </p:sp>
    </p:spTree>
    <p:extLst>
      <p:ext uri="{BB962C8B-B14F-4D97-AF65-F5344CB8AC3E}">
        <p14:creationId xmlns:p14="http://schemas.microsoft.com/office/powerpoint/2010/main" val="1426042261"/>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4A0F4F-8301-45DA-ABF4-0CDFEFFD6FE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Bildplatzhalter 2">
            <a:extLst>
              <a:ext uri="{FF2B5EF4-FFF2-40B4-BE49-F238E27FC236}">
                <a16:creationId xmlns:a16="http://schemas.microsoft.com/office/drawing/2014/main" id="{F64CE93D-3809-490C-9F64-140BDF0429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a:extLst>
              <a:ext uri="{FF2B5EF4-FFF2-40B4-BE49-F238E27FC236}">
                <a16:creationId xmlns:a16="http://schemas.microsoft.com/office/drawing/2014/main" id="{2ACF34BC-48BA-4A5C-BB6B-90B8E2B56E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FFCC5FE-53B7-4405-ADB0-3F9706BBAF8D}"/>
              </a:ext>
            </a:extLst>
          </p:cNvPr>
          <p:cNvSpPr>
            <a:spLocks noGrp="1"/>
          </p:cNvSpPr>
          <p:nvPr>
            <p:ph type="dt" sz="half" idx="10"/>
          </p:nvPr>
        </p:nvSpPr>
        <p:spPr/>
        <p:txBody>
          <a:bodyPr/>
          <a:lstStyle/>
          <a:p>
            <a:fld id="{A1380F3D-CE5D-4013-9C01-B39B8CC9919C}" type="datetime1">
              <a:rPr lang="de-AT" smtClean="0"/>
              <a:t>22.09.2026</a:t>
            </a:fld>
            <a:endParaRPr lang="de-AT"/>
          </a:p>
        </p:txBody>
      </p:sp>
      <p:sp>
        <p:nvSpPr>
          <p:cNvPr id="7" name="Foliennummernplatzhalter 6">
            <a:extLst>
              <a:ext uri="{FF2B5EF4-FFF2-40B4-BE49-F238E27FC236}">
                <a16:creationId xmlns:a16="http://schemas.microsoft.com/office/drawing/2014/main" id="{A48681B2-6526-4BD9-93AF-582F14E40306}"/>
              </a:ext>
            </a:extLst>
          </p:cNvPr>
          <p:cNvSpPr>
            <a:spLocks noGrp="1"/>
          </p:cNvSpPr>
          <p:nvPr>
            <p:ph type="sldNum" sz="quarter" idx="12"/>
          </p:nvPr>
        </p:nvSpPr>
        <p:spPr/>
        <p:txBody>
          <a:bodyPr/>
          <a:lstStyle/>
          <a:p>
            <a:fld id="{245933E4-5A8D-4573-83CD-19BCBED2BAC2}" type="slidenum">
              <a:rPr lang="de-AT" smtClean="0"/>
              <a:t>‹Nr.›</a:t>
            </a:fld>
            <a:endParaRPr lang="de-AT"/>
          </a:p>
        </p:txBody>
      </p:sp>
    </p:spTree>
    <p:extLst>
      <p:ext uri="{BB962C8B-B14F-4D97-AF65-F5344CB8AC3E}">
        <p14:creationId xmlns:p14="http://schemas.microsoft.com/office/powerpoint/2010/main" val="2553906572"/>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EAF46E-ADA7-4A2E-A63F-1339E2A33045}"/>
              </a:ext>
            </a:extLst>
          </p:cNvPr>
          <p:cNvSpPr>
            <a:spLocks noGrp="1"/>
          </p:cNvSpPr>
          <p:nvPr>
            <p:ph type="title"/>
          </p:nvPr>
        </p:nvSpPr>
        <p:spPr/>
        <p:txBody>
          <a:bodyPr/>
          <a:lstStyle/>
          <a:p>
            <a:r>
              <a:rPr lang="de-DE"/>
              <a:t>Mastertitelformat bearbeiten</a:t>
            </a:r>
            <a:endParaRPr lang="de-AT"/>
          </a:p>
        </p:txBody>
      </p:sp>
      <p:sp>
        <p:nvSpPr>
          <p:cNvPr id="3" name="Vertikaler Textplatzhalter 2">
            <a:extLst>
              <a:ext uri="{FF2B5EF4-FFF2-40B4-BE49-F238E27FC236}">
                <a16:creationId xmlns:a16="http://schemas.microsoft.com/office/drawing/2014/main" id="{BCFDD125-8B33-4116-AC87-F40C727C960C}"/>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71C8415F-B95A-4ADC-8FE7-66F57CFEAD58}"/>
              </a:ext>
            </a:extLst>
          </p:cNvPr>
          <p:cNvSpPr>
            <a:spLocks noGrp="1"/>
          </p:cNvSpPr>
          <p:nvPr>
            <p:ph type="dt" sz="half" idx="10"/>
          </p:nvPr>
        </p:nvSpPr>
        <p:spPr/>
        <p:txBody>
          <a:bodyPr/>
          <a:lstStyle/>
          <a:p>
            <a:fld id="{BCFC7946-104D-478D-B54C-D197002A2D52}" type="datetime1">
              <a:rPr lang="de-AT" smtClean="0"/>
              <a:t>22.09.2026</a:t>
            </a:fld>
            <a:endParaRPr lang="de-AT"/>
          </a:p>
        </p:txBody>
      </p:sp>
      <p:sp>
        <p:nvSpPr>
          <p:cNvPr id="6" name="Foliennummernplatzhalter 5">
            <a:extLst>
              <a:ext uri="{FF2B5EF4-FFF2-40B4-BE49-F238E27FC236}">
                <a16:creationId xmlns:a16="http://schemas.microsoft.com/office/drawing/2014/main" id="{03287B6C-C8E7-414D-8224-83D673A092D9}"/>
              </a:ext>
            </a:extLst>
          </p:cNvPr>
          <p:cNvSpPr>
            <a:spLocks noGrp="1"/>
          </p:cNvSpPr>
          <p:nvPr>
            <p:ph type="sldNum" sz="quarter" idx="12"/>
          </p:nvPr>
        </p:nvSpPr>
        <p:spPr/>
        <p:txBody>
          <a:bodyPr/>
          <a:lstStyle/>
          <a:p>
            <a:fld id="{245933E4-5A8D-4573-83CD-19BCBED2BAC2}" type="slidenum">
              <a:rPr lang="de-AT" smtClean="0"/>
              <a:t>‹Nr.›</a:t>
            </a:fld>
            <a:endParaRPr lang="de-AT"/>
          </a:p>
        </p:txBody>
      </p:sp>
    </p:spTree>
    <p:extLst>
      <p:ext uri="{BB962C8B-B14F-4D97-AF65-F5344CB8AC3E}">
        <p14:creationId xmlns:p14="http://schemas.microsoft.com/office/powerpoint/2010/main" val="918372056"/>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1FCD3A5B-64E8-4CD4-A0C7-AB8272B00A2E}"/>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AT"/>
          </a:p>
        </p:txBody>
      </p:sp>
      <p:sp>
        <p:nvSpPr>
          <p:cNvPr id="3" name="Vertikaler Textplatzhalter 2">
            <a:extLst>
              <a:ext uri="{FF2B5EF4-FFF2-40B4-BE49-F238E27FC236}">
                <a16:creationId xmlns:a16="http://schemas.microsoft.com/office/drawing/2014/main" id="{CABBBFD5-0ACB-4E56-ACED-2322DEC3CFA2}"/>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A171F633-06A9-4D99-836D-0B92AEA35F33}"/>
              </a:ext>
            </a:extLst>
          </p:cNvPr>
          <p:cNvSpPr>
            <a:spLocks noGrp="1"/>
          </p:cNvSpPr>
          <p:nvPr>
            <p:ph type="dt" sz="half" idx="10"/>
          </p:nvPr>
        </p:nvSpPr>
        <p:spPr/>
        <p:txBody>
          <a:bodyPr/>
          <a:lstStyle/>
          <a:p>
            <a:fld id="{5E0674CA-BB3B-4508-B4F0-130EEC46C970}" type="datetime1">
              <a:rPr lang="de-AT" smtClean="0"/>
              <a:t>22.09.2026</a:t>
            </a:fld>
            <a:endParaRPr lang="de-AT"/>
          </a:p>
        </p:txBody>
      </p:sp>
      <p:sp>
        <p:nvSpPr>
          <p:cNvPr id="6" name="Foliennummernplatzhalter 5">
            <a:extLst>
              <a:ext uri="{FF2B5EF4-FFF2-40B4-BE49-F238E27FC236}">
                <a16:creationId xmlns:a16="http://schemas.microsoft.com/office/drawing/2014/main" id="{E0E5A80C-4645-4297-8F11-242136A1B260}"/>
              </a:ext>
            </a:extLst>
          </p:cNvPr>
          <p:cNvSpPr>
            <a:spLocks noGrp="1"/>
          </p:cNvSpPr>
          <p:nvPr>
            <p:ph type="sldNum" sz="quarter" idx="12"/>
          </p:nvPr>
        </p:nvSpPr>
        <p:spPr/>
        <p:txBody>
          <a:bodyPr/>
          <a:lstStyle/>
          <a:p>
            <a:fld id="{245933E4-5A8D-4573-83CD-19BCBED2BAC2}" type="slidenum">
              <a:rPr lang="de-AT" smtClean="0"/>
              <a:t>‹Nr.›</a:t>
            </a:fld>
            <a:endParaRPr lang="de-AT"/>
          </a:p>
        </p:txBody>
      </p:sp>
    </p:spTree>
    <p:extLst>
      <p:ext uri="{BB962C8B-B14F-4D97-AF65-F5344CB8AC3E}">
        <p14:creationId xmlns:p14="http://schemas.microsoft.com/office/powerpoint/2010/main" val="798050235"/>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9EB99411-1BDC-4B33-89E1-06ACBBDD97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AT"/>
          </a:p>
        </p:txBody>
      </p:sp>
      <p:sp>
        <p:nvSpPr>
          <p:cNvPr id="3" name="Textplatzhalter 2">
            <a:extLst>
              <a:ext uri="{FF2B5EF4-FFF2-40B4-BE49-F238E27FC236}">
                <a16:creationId xmlns:a16="http://schemas.microsoft.com/office/drawing/2014/main" id="{7040B9FD-8271-4EAA-9C75-B81C949877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59B0BBFC-B6C9-4501-8CC4-80DC0BB4C7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422AAC-6E1F-474A-9443-13BFA9E2DF14}" type="datetime1">
              <a:rPr lang="de-AT" smtClean="0"/>
              <a:t>22.09.2026</a:t>
            </a:fld>
            <a:endParaRPr lang="de-AT" dirty="0"/>
          </a:p>
        </p:txBody>
      </p:sp>
      <p:sp>
        <p:nvSpPr>
          <p:cNvPr id="6" name="Foliennummernplatzhalter 5">
            <a:extLst>
              <a:ext uri="{FF2B5EF4-FFF2-40B4-BE49-F238E27FC236}">
                <a16:creationId xmlns:a16="http://schemas.microsoft.com/office/drawing/2014/main" id="{1E3B0231-3646-42C9-AD13-F25E7D638F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5933E4-5A8D-4573-83CD-19BCBED2BAC2}" type="slidenum">
              <a:rPr lang="de-AT" smtClean="0"/>
              <a:t>‹Nr.›</a:t>
            </a:fld>
            <a:endParaRPr lang="de-AT" dirty="0"/>
          </a:p>
        </p:txBody>
      </p:sp>
      <p:pic>
        <p:nvPicPr>
          <p:cNvPr id="8" name="Grafik 7">
            <a:extLst>
              <a:ext uri="{FF2B5EF4-FFF2-40B4-BE49-F238E27FC236}">
                <a16:creationId xmlns:a16="http://schemas.microsoft.com/office/drawing/2014/main" id="{75959017-0546-A5C2-F8DE-63C3F636D788}"/>
              </a:ext>
            </a:extLst>
          </p:cNvPr>
          <p:cNvPicPr>
            <a:picLocks noChangeAspect="1"/>
          </p:cNvPicPr>
          <p:nvPr userDrawn="1"/>
        </p:nvPicPr>
        <p:blipFill>
          <a:blip r:embed="rId13"/>
          <a:stretch>
            <a:fillRect/>
          </a:stretch>
        </p:blipFill>
        <p:spPr>
          <a:xfrm>
            <a:off x="10741981" y="0"/>
            <a:ext cx="1450019" cy="1475021"/>
          </a:xfrm>
          <a:prstGeom prst="rect">
            <a:avLst/>
          </a:prstGeom>
        </p:spPr>
      </p:pic>
    </p:spTree>
    <p:extLst>
      <p:ext uri="{BB962C8B-B14F-4D97-AF65-F5344CB8AC3E}">
        <p14:creationId xmlns:p14="http://schemas.microsoft.com/office/powerpoint/2010/main" val="9727967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ffice@schoeller-pilz.at" TargetMode="External"/><Relationship Id="rId2" Type="http://schemas.openxmlformats.org/officeDocument/2006/relationships/hyperlink" Target="http://www.schoeller-pilz.a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mailto:office@schoeller-pilz.at" TargetMode="External"/><Relationship Id="rId2" Type="http://schemas.openxmlformats.org/officeDocument/2006/relationships/hyperlink" Target="http://www.schoeller-pilz.at/"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4">
            <a:extLst>
              <a:ext uri="{FF2B5EF4-FFF2-40B4-BE49-F238E27FC236}">
                <a16:creationId xmlns:a16="http://schemas.microsoft.com/office/drawing/2014/main" id="{F8ACB20C-1809-1C6F-9E12-19E3973BD037}"/>
              </a:ext>
            </a:extLst>
          </p:cNvPr>
          <p:cNvSpPr txBox="1">
            <a:spLocks/>
          </p:cNvSpPr>
          <p:nvPr/>
        </p:nvSpPr>
        <p:spPr>
          <a:xfrm>
            <a:off x="369849" y="1593364"/>
            <a:ext cx="11452302" cy="202375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br>
              <a:rPr lang="de-DE" sz="4400" noProof="0" dirty="0"/>
            </a:br>
            <a:endParaRPr lang="de-DE" sz="4400" noProof="0" dirty="0">
              <a:highlight>
                <a:srgbClr val="FFFF00"/>
              </a:highlight>
            </a:endParaRPr>
          </a:p>
        </p:txBody>
      </p:sp>
      <p:sp>
        <p:nvSpPr>
          <p:cNvPr id="2" name="Textfeld 1">
            <a:extLst>
              <a:ext uri="{FF2B5EF4-FFF2-40B4-BE49-F238E27FC236}">
                <a16:creationId xmlns:a16="http://schemas.microsoft.com/office/drawing/2014/main" id="{B549C373-54C9-1263-680D-7F820FABCD2C}"/>
              </a:ext>
            </a:extLst>
          </p:cNvPr>
          <p:cNvSpPr txBox="1"/>
          <p:nvPr/>
        </p:nvSpPr>
        <p:spPr>
          <a:xfrm>
            <a:off x="896471" y="2312894"/>
            <a:ext cx="10596282" cy="830997"/>
          </a:xfrm>
          <a:prstGeom prst="rect">
            <a:avLst/>
          </a:prstGeom>
          <a:noFill/>
        </p:spPr>
        <p:txBody>
          <a:bodyPr wrap="square" rtlCol="0">
            <a:spAutoFit/>
          </a:bodyPr>
          <a:lstStyle/>
          <a:p>
            <a:pPr algn="ctr"/>
            <a:r>
              <a:rPr lang="de-DE" sz="4800" b="1" u="sng" noProof="0" dirty="0" err="1">
                <a:solidFill>
                  <a:srgbClr val="72A1CF"/>
                </a:solidFill>
              </a:rPr>
              <a:t>Empowering-Consumers-Directive</a:t>
            </a:r>
            <a:endParaRPr lang="de-DE" sz="4800" b="1" u="sng" noProof="0" dirty="0">
              <a:solidFill>
                <a:srgbClr val="72A1CF"/>
              </a:solidFill>
            </a:endParaRPr>
          </a:p>
        </p:txBody>
      </p:sp>
      <p:sp>
        <p:nvSpPr>
          <p:cNvPr id="3" name="Untertitel 2">
            <a:extLst>
              <a:ext uri="{FF2B5EF4-FFF2-40B4-BE49-F238E27FC236}">
                <a16:creationId xmlns:a16="http://schemas.microsoft.com/office/drawing/2014/main" id="{A4D2D830-033D-E4BD-4380-B8135A44FC39}"/>
              </a:ext>
            </a:extLst>
          </p:cNvPr>
          <p:cNvSpPr>
            <a:spLocks noGrp="1"/>
          </p:cNvSpPr>
          <p:nvPr>
            <p:ph type="subTitle" idx="1"/>
          </p:nvPr>
        </p:nvSpPr>
        <p:spPr>
          <a:xfrm>
            <a:off x="1524000" y="3510418"/>
            <a:ext cx="9144000" cy="2002057"/>
          </a:xfrm>
        </p:spPr>
        <p:txBody>
          <a:bodyPr>
            <a:normAutofit fontScale="92500" lnSpcReduction="20000"/>
          </a:bodyPr>
          <a:lstStyle/>
          <a:p>
            <a:r>
              <a:rPr lang="de-DE" dirty="0">
                <a:ea typeface="Verdana" panose="020B0604030504040204" pitchFamily="34" charset="0"/>
                <a:cs typeface="Roboto" panose="02000000000000000000" pitchFamily="2" charset="0"/>
              </a:rPr>
              <a:t>RA Dr. Stefan Schoeller</a:t>
            </a:r>
          </a:p>
          <a:p>
            <a:r>
              <a:rPr lang="de-DE" dirty="0">
                <a:ea typeface="Verdana" panose="020B0604030504040204" pitchFamily="34" charset="0"/>
                <a:cs typeface="Roboto" panose="02000000000000000000" pitchFamily="2" charset="0"/>
              </a:rPr>
              <a:t>Schoeller Pilz Rechtsanwälte GmbH</a:t>
            </a:r>
          </a:p>
          <a:p>
            <a:r>
              <a:rPr lang="de-DE" dirty="0">
                <a:solidFill>
                  <a:srgbClr val="72A1CF"/>
                </a:solidFill>
                <a:ea typeface="Verdana" panose="020B0604030504040204" pitchFamily="34" charset="0"/>
                <a:cs typeface="Roboto" panose="02000000000000000000" pitchFamily="2" charset="0"/>
                <a:hlinkClick r:id="rId2">
                  <a:extLst>
                    <a:ext uri="{A12FA001-AC4F-418D-AE19-62706E023703}">
                      <ahyp:hlinkClr xmlns:ahyp="http://schemas.microsoft.com/office/drawing/2018/hyperlinkcolor" val="tx"/>
                    </a:ext>
                  </a:extLst>
                </a:hlinkClick>
              </a:rPr>
              <a:t>www.schoeller-pilz.at</a:t>
            </a:r>
            <a:r>
              <a:rPr lang="de-DE" dirty="0">
                <a:solidFill>
                  <a:srgbClr val="72A1CF"/>
                </a:solidFill>
                <a:ea typeface="Verdana" panose="020B0604030504040204" pitchFamily="34" charset="0"/>
                <a:cs typeface="Roboto" panose="02000000000000000000" pitchFamily="2" charset="0"/>
              </a:rPr>
              <a:t>, </a:t>
            </a:r>
            <a:r>
              <a:rPr lang="de-DE" dirty="0">
                <a:solidFill>
                  <a:srgbClr val="72A1CF"/>
                </a:solidFill>
                <a:ea typeface="Verdana" panose="020B0604030504040204" pitchFamily="34" charset="0"/>
                <a:cs typeface="Roboto" panose="02000000000000000000" pitchFamily="2" charset="0"/>
                <a:hlinkClick r:id="rId3">
                  <a:extLst>
                    <a:ext uri="{A12FA001-AC4F-418D-AE19-62706E023703}">
                      <ahyp:hlinkClr xmlns:ahyp="http://schemas.microsoft.com/office/drawing/2018/hyperlinkcolor" val="tx"/>
                    </a:ext>
                  </a:extLst>
                </a:hlinkClick>
              </a:rPr>
              <a:t>office@schoeller-pilz.at</a:t>
            </a:r>
            <a:endParaRPr lang="de-DE" dirty="0">
              <a:solidFill>
                <a:srgbClr val="72A1CF"/>
              </a:solidFill>
              <a:ea typeface="Verdana" panose="020B0604030504040204" pitchFamily="34" charset="0"/>
              <a:cs typeface="Roboto" panose="02000000000000000000" pitchFamily="2" charset="0"/>
            </a:endParaRPr>
          </a:p>
          <a:p>
            <a:endParaRPr lang="de-DE" dirty="0">
              <a:ea typeface="Verdana" panose="020B0604030504040204" pitchFamily="34" charset="0"/>
              <a:cs typeface="Roboto" panose="02000000000000000000" pitchFamily="2" charset="0"/>
            </a:endParaRPr>
          </a:p>
          <a:p>
            <a:r>
              <a:rPr lang="de-DE" sz="1900" dirty="0">
                <a:ea typeface="Verdana" panose="020B0604030504040204" pitchFamily="34" charset="0"/>
                <a:cs typeface="Roboto" panose="02000000000000000000" pitchFamily="2" charset="0"/>
              </a:rPr>
              <a:t>Spezialgebiete: Wettbewerbsrecht, Datenschutz, Urheberrecht, Markenrecht, E-Commerce, Medienrecht etc.</a:t>
            </a:r>
          </a:p>
        </p:txBody>
      </p:sp>
    </p:spTree>
    <p:extLst>
      <p:ext uri="{BB962C8B-B14F-4D97-AF65-F5344CB8AC3E}">
        <p14:creationId xmlns:p14="http://schemas.microsoft.com/office/powerpoint/2010/main" val="352330830"/>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224B08-72EB-486F-BEA1-072783132C19}"/>
              </a:ext>
            </a:extLst>
          </p:cNvPr>
          <p:cNvSpPr>
            <a:spLocks noGrp="1"/>
          </p:cNvSpPr>
          <p:nvPr>
            <p:ph type="title"/>
          </p:nvPr>
        </p:nvSpPr>
        <p:spPr>
          <a:xfrm>
            <a:off x="838200" y="383413"/>
            <a:ext cx="10515600" cy="1325563"/>
          </a:xfrm>
        </p:spPr>
        <p:txBody>
          <a:bodyPr>
            <a:normAutofit/>
          </a:bodyPr>
          <a:lstStyle/>
          <a:p>
            <a:r>
              <a:rPr lang="de-DE" sz="3200" b="1" noProof="0" dirty="0">
                <a:solidFill>
                  <a:srgbClr val="6699CC"/>
                </a:solidFill>
                <a:latin typeface="Aptos Display (Überschriften)"/>
              </a:rPr>
              <a:t>Ausgangspunkt der Richtlinie</a:t>
            </a:r>
          </a:p>
        </p:txBody>
      </p:sp>
      <p:sp>
        <p:nvSpPr>
          <p:cNvPr id="3" name="Inhaltsplatzhalter 2">
            <a:extLst>
              <a:ext uri="{FF2B5EF4-FFF2-40B4-BE49-F238E27FC236}">
                <a16:creationId xmlns:a16="http://schemas.microsoft.com/office/drawing/2014/main" id="{C67C6438-21A9-4E7B-85C4-708CB8FFFC4D}"/>
              </a:ext>
            </a:extLst>
          </p:cNvPr>
          <p:cNvSpPr>
            <a:spLocks noGrp="1"/>
          </p:cNvSpPr>
          <p:nvPr>
            <p:ph idx="1"/>
          </p:nvPr>
        </p:nvSpPr>
        <p:spPr>
          <a:xfrm>
            <a:off x="838200" y="1708976"/>
            <a:ext cx="10515600" cy="4656190"/>
          </a:xfrm>
        </p:spPr>
        <p:txBody>
          <a:bodyPr>
            <a:normAutofit/>
          </a:bodyPr>
          <a:lstStyle/>
          <a:p>
            <a:pPr marL="0" indent="0">
              <a:lnSpc>
                <a:spcPct val="120000"/>
              </a:lnSpc>
              <a:spcBef>
                <a:spcPts val="0"/>
              </a:spcBef>
              <a:spcAft>
                <a:spcPts val="600"/>
              </a:spcAft>
              <a:buNone/>
            </a:pPr>
            <a:r>
              <a:rPr lang="de-DE" sz="2000" noProof="0" dirty="0"/>
              <a:t>1. Ziel der Richtlinie</a:t>
            </a:r>
          </a:p>
          <a:p>
            <a:pPr>
              <a:lnSpc>
                <a:spcPct val="120000"/>
              </a:lnSpc>
              <a:spcBef>
                <a:spcPts val="0"/>
              </a:spcBef>
              <a:spcAft>
                <a:spcPts val="600"/>
              </a:spcAft>
            </a:pPr>
            <a:r>
              <a:rPr lang="de-DE" sz="2000" noProof="0" dirty="0"/>
              <a:t>Schutz der Verbraucher vor irreführenden Nachhaltigkeitsaussagen</a:t>
            </a:r>
          </a:p>
          <a:p>
            <a:pPr>
              <a:lnSpc>
                <a:spcPct val="120000"/>
              </a:lnSpc>
              <a:spcBef>
                <a:spcPts val="0"/>
              </a:spcBef>
              <a:spcAft>
                <a:spcPts val="600"/>
              </a:spcAft>
            </a:pPr>
            <a:r>
              <a:rPr lang="de-DE" sz="2000" noProof="0" dirty="0"/>
              <a:t>Kommunikation soll transparenter, vergleichbarer und überprüfbarer werden</a:t>
            </a:r>
          </a:p>
          <a:p>
            <a:pPr>
              <a:lnSpc>
                <a:spcPct val="120000"/>
              </a:lnSpc>
              <a:spcBef>
                <a:spcPts val="0"/>
              </a:spcBef>
              <a:spcAft>
                <a:spcPts val="600"/>
              </a:spcAft>
            </a:pPr>
            <a:endParaRPr lang="de-DE" sz="2000" noProof="0" dirty="0"/>
          </a:p>
          <a:p>
            <a:pPr marL="0" indent="0">
              <a:lnSpc>
                <a:spcPct val="120000"/>
              </a:lnSpc>
              <a:spcBef>
                <a:spcPts val="0"/>
              </a:spcBef>
              <a:spcAft>
                <a:spcPts val="600"/>
              </a:spcAft>
              <a:buNone/>
            </a:pPr>
            <a:r>
              <a:rPr lang="de-DE" sz="2000" noProof="0" dirty="0"/>
              <a:t>2. Umsetzung im Lauterkeitsrecht</a:t>
            </a:r>
          </a:p>
          <a:p>
            <a:pPr>
              <a:lnSpc>
                <a:spcPct val="120000"/>
              </a:lnSpc>
              <a:spcBef>
                <a:spcPts val="0"/>
              </a:spcBef>
              <a:spcAft>
                <a:spcPts val="600"/>
              </a:spcAft>
            </a:pPr>
            <a:r>
              <a:rPr lang="de-DE" sz="2000" noProof="0" dirty="0"/>
              <a:t>Die Richtlinie ändert vor allem das Recht gegen unlautere Geschäftspraktiken</a:t>
            </a:r>
          </a:p>
          <a:p>
            <a:pPr>
              <a:lnSpc>
                <a:spcPct val="120000"/>
              </a:lnSpc>
              <a:spcBef>
                <a:spcPts val="0"/>
              </a:spcBef>
              <a:spcAft>
                <a:spcPts val="600"/>
              </a:spcAft>
            </a:pPr>
            <a:r>
              <a:rPr lang="de-DE" sz="2000" noProof="0" dirty="0"/>
              <a:t>In Österreich ist daher die Umsetzung im UWG relevant</a:t>
            </a:r>
          </a:p>
          <a:p>
            <a:pPr>
              <a:lnSpc>
                <a:spcPct val="120000"/>
              </a:lnSpc>
              <a:spcBef>
                <a:spcPts val="0"/>
              </a:spcBef>
              <a:spcAft>
                <a:spcPts val="600"/>
              </a:spcAft>
            </a:pPr>
            <a:r>
              <a:rPr lang="de-DE" sz="2000" noProof="0" dirty="0"/>
              <a:t>Besonders wichtig ist die Erweiterung der „per se“ Verbote</a:t>
            </a:r>
          </a:p>
        </p:txBody>
      </p:sp>
      <p:sp>
        <p:nvSpPr>
          <p:cNvPr id="4" name="Foliennummernplatzhalter 3">
            <a:extLst>
              <a:ext uri="{FF2B5EF4-FFF2-40B4-BE49-F238E27FC236}">
                <a16:creationId xmlns:a16="http://schemas.microsoft.com/office/drawing/2014/main" id="{A46DB95B-6FFF-CEEC-409B-7723EF90282A}"/>
              </a:ext>
            </a:extLst>
          </p:cNvPr>
          <p:cNvSpPr>
            <a:spLocks noGrp="1"/>
          </p:cNvSpPr>
          <p:nvPr>
            <p:ph type="sldNum" sz="quarter" idx="12"/>
          </p:nvPr>
        </p:nvSpPr>
        <p:spPr/>
        <p:txBody>
          <a:bodyPr/>
          <a:lstStyle/>
          <a:p>
            <a:fld id="{245933E4-5A8D-4573-83CD-19BCBED2BAC2}" type="slidenum">
              <a:rPr lang="de-DE" noProof="0" smtClean="0"/>
              <a:t>2</a:t>
            </a:fld>
            <a:endParaRPr lang="de-DE" noProof="0" dirty="0"/>
          </a:p>
        </p:txBody>
      </p:sp>
    </p:spTree>
    <p:extLst>
      <p:ext uri="{BB962C8B-B14F-4D97-AF65-F5344CB8AC3E}">
        <p14:creationId xmlns:p14="http://schemas.microsoft.com/office/powerpoint/2010/main" val="4168329179"/>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2BCF8C-91A8-DEA3-BFF6-9D46E151E27E}"/>
              </a:ext>
            </a:extLst>
          </p:cNvPr>
          <p:cNvSpPr>
            <a:spLocks noGrp="1"/>
          </p:cNvSpPr>
          <p:nvPr>
            <p:ph type="title"/>
          </p:nvPr>
        </p:nvSpPr>
        <p:spPr/>
        <p:txBody>
          <a:bodyPr>
            <a:normAutofit/>
          </a:bodyPr>
          <a:lstStyle/>
          <a:p>
            <a:r>
              <a:rPr lang="de-DE" sz="3200" b="1" noProof="0" dirty="0">
                <a:solidFill>
                  <a:srgbClr val="6699CC"/>
                </a:solidFill>
                <a:latin typeface="Aptos Display (Überschriften)"/>
              </a:rPr>
              <a:t>Zeitplan und Umsetzung</a:t>
            </a:r>
            <a:endParaRPr lang="de-DE" sz="3200" noProof="0" dirty="0"/>
          </a:p>
        </p:txBody>
      </p:sp>
      <p:sp>
        <p:nvSpPr>
          <p:cNvPr id="3" name="Inhaltsplatzhalter 2">
            <a:extLst>
              <a:ext uri="{FF2B5EF4-FFF2-40B4-BE49-F238E27FC236}">
                <a16:creationId xmlns:a16="http://schemas.microsoft.com/office/drawing/2014/main" id="{8E1582BC-FC3E-8ACC-8C86-B800AA4FBC8F}"/>
              </a:ext>
            </a:extLst>
          </p:cNvPr>
          <p:cNvSpPr>
            <a:spLocks noGrp="1"/>
          </p:cNvSpPr>
          <p:nvPr>
            <p:ph idx="1"/>
          </p:nvPr>
        </p:nvSpPr>
        <p:spPr/>
        <p:txBody>
          <a:bodyPr>
            <a:normAutofit/>
          </a:bodyPr>
          <a:lstStyle/>
          <a:p>
            <a:r>
              <a:rPr lang="de-DE" sz="2000" u="sng" noProof="0" dirty="0"/>
              <a:t>Inkrafttreten der Richtlinie: </a:t>
            </a:r>
            <a:r>
              <a:rPr lang="de-DE" sz="2000" noProof="0" dirty="0"/>
              <a:t>26 März 2024</a:t>
            </a:r>
          </a:p>
          <a:p>
            <a:pPr marL="0" indent="0">
              <a:buNone/>
            </a:pPr>
            <a:endParaRPr lang="de-DE" sz="2000" noProof="0" dirty="0"/>
          </a:p>
          <a:p>
            <a:r>
              <a:rPr lang="de-DE" sz="2000" u="sng" noProof="0" dirty="0"/>
              <a:t>Nationale Umsetzungsfrist: </a:t>
            </a:r>
            <a:r>
              <a:rPr lang="de-DE" sz="2000" noProof="0" dirty="0"/>
              <a:t>Bis spätestens 27 März 2026 mussten alle EU-Mitgliedstaaten die Vorgaben in eigenes nationales Recht überführen</a:t>
            </a:r>
          </a:p>
          <a:p>
            <a:pPr marL="0" indent="0">
              <a:buNone/>
            </a:pPr>
            <a:endParaRPr lang="de-DE" sz="2000" noProof="0" dirty="0"/>
          </a:p>
          <a:p>
            <a:r>
              <a:rPr lang="de-DE" sz="2000" u="sng" noProof="0" dirty="0"/>
              <a:t>Verbindliche Anwendung der Mitgliedsstaaten: </a:t>
            </a:r>
            <a:r>
              <a:rPr lang="de-DE" sz="2000" noProof="0" dirty="0"/>
              <a:t>Ab dem 27 September 2026 gelten die neuen gesetzlichen Regeln und Verbote in der gesamten EU</a:t>
            </a:r>
          </a:p>
        </p:txBody>
      </p:sp>
      <p:sp>
        <p:nvSpPr>
          <p:cNvPr id="4" name="Foliennummernplatzhalter 3">
            <a:extLst>
              <a:ext uri="{FF2B5EF4-FFF2-40B4-BE49-F238E27FC236}">
                <a16:creationId xmlns:a16="http://schemas.microsoft.com/office/drawing/2014/main" id="{8F1FB7BD-6B3F-B79A-A50A-928114537C5A}"/>
              </a:ext>
            </a:extLst>
          </p:cNvPr>
          <p:cNvSpPr>
            <a:spLocks noGrp="1"/>
          </p:cNvSpPr>
          <p:nvPr>
            <p:ph type="sldNum" sz="quarter" idx="12"/>
          </p:nvPr>
        </p:nvSpPr>
        <p:spPr/>
        <p:txBody>
          <a:bodyPr/>
          <a:lstStyle/>
          <a:p>
            <a:fld id="{245933E4-5A8D-4573-83CD-19BCBED2BAC2}" type="slidenum">
              <a:rPr lang="de-DE" noProof="0" smtClean="0"/>
              <a:t>3</a:t>
            </a:fld>
            <a:endParaRPr lang="de-DE" noProof="0" dirty="0"/>
          </a:p>
        </p:txBody>
      </p:sp>
    </p:spTree>
    <p:extLst>
      <p:ext uri="{BB962C8B-B14F-4D97-AF65-F5344CB8AC3E}">
        <p14:creationId xmlns:p14="http://schemas.microsoft.com/office/powerpoint/2010/main" val="627064692"/>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FCC0EC-66B1-5F78-D789-17AA17880308}"/>
              </a:ext>
            </a:extLst>
          </p:cNvPr>
          <p:cNvSpPr>
            <a:spLocks noGrp="1"/>
          </p:cNvSpPr>
          <p:nvPr>
            <p:ph type="title"/>
          </p:nvPr>
        </p:nvSpPr>
        <p:spPr/>
        <p:txBody>
          <a:bodyPr>
            <a:normAutofit/>
          </a:bodyPr>
          <a:lstStyle/>
          <a:p>
            <a:r>
              <a:rPr lang="de-DE" sz="3200" b="1" noProof="0" dirty="0">
                <a:solidFill>
                  <a:srgbClr val="6699CC"/>
                </a:solidFill>
                <a:latin typeface="Aptos Display (Überschriften)"/>
              </a:rPr>
              <a:t>Umsetzung im UWG</a:t>
            </a:r>
            <a:endParaRPr lang="de-DE" sz="3200" noProof="0" dirty="0"/>
          </a:p>
        </p:txBody>
      </p:sp>
      <p:sp>
        <p:nvSpPr>
          <p:cNvPr id="3" name="Inhaltsplatzhalter 2">
            <a:extLst>
              <a:ext uri="{FF2B5EF4-FFF2-40B4-BE49-F238E27FC236}">
                <a16:creationId xmlns:a16="http://schemas.microsoft.com/office/drawing/2014/main" id="{C160B704-1488-3A59-0F1D-2E9537338F96}"/>
              </a:ext>
            </a:extLst>
          </p:cNvPr>
          <p:cNvSpPr>
            <a:spLocks noGrp="1"/>
          </p:cNvSpPr>
          <p:nvPr>
            <p:ph idx="1"/>
          </p:nvPr>
        </p:nvSpPr>
        <p:spPr/>
        <p:txBody>
          <a:bodyPr>
            <a:normAutofit fontScale="92500" lnSpcReduction="20000"/>
          </a:bodyPr>
          <a:lstStyle/>
          <a:p>
            <a:pPr algn="just"/>
            <a:r>
              <a:rPr lang="de-DE" sz="2000" u="sng" noProof="0" dirty="0"/>
              <a:t>§ 2 Abs. 3 Z 4</a:t>
            </a:r>
            <a:r>
              <a:rPr lang="de-DE" sz="2000" noProof="0" dirty="0"/>
              <a:t>: das Treffen einer Umweltaussage gegenüber Verbrauchern über die künftige Umweltleistung ohne klare, objektive, öffentlich einsehbare und überprüfbare Verpflichtungen, die in einem detaillierten und realistischen Umsetzungsplan festgelegt sind, der messbare und zeitgebundene Ziele sowie weitere relevante Elemente umfasst, die zur Unterstützung seiner Umsetzung erforderlich sind, wie die Zuweisung von Ressourcen, und der regelmäßig von einem unabhängigen externen Sachverständigen geprüft wird.</a:t>
            </a:r>
          </a:p>
          <a:p>
            <a:pPr algn="just"/>
            <a:r>
              <a:rPr lang="de-DE" sz="2000" u="sng" noProof="0" dirty="0"/>
              <a:t>Im Anhang wird nach Z 2 folgende Z 2a eingefügt</a:t>
            </a:r>
            <a:r>
              <a:rPr lang="de-DE" sz="2000" noProof="0" dirty="0"/>
              <a:t>:  „Anbringen eines Nachhaltigkeitssiegels, das nicht auf einem Zertifizierungssystem beruht oder nicht von staatlichen Stellen festgesetzt wurde.“</a:t>
            </a:r>
          </a:p>
          <a:p>
            <a:pPr algn="just"/>
            <a:r>
              <a:rPr lang="de-DE" sz="2000" u="sng" noProof="0" dirty="0"/>
              <a:t>Im Anhang werden nach Z 4 folgende Z 4a bis 4c eingefügt:</a:t>
            </a:r>
            <a:r>
              <a:rPr lang="de-DE" sz="2000" noProof="0" dirty="0"/>
              <a:t> </a:t>
            </a:r>
          </a:p>
          <a:p>
            <a:pPr algn="just"/>
            <a:r>
              <a:rPr lang="de-DE" sz="2000" u="sng" noProof="0" dirty="0"/>
              <a:t>4a.</a:t>
            </a:r>
            <a:r>
              <a:rPr lang="de-DE" sz="2000" noProof="0" dirty="0"/>
              <a:t> Treffen einer allgemeinen Umweltaussage gegenüber Verbrauchern, wobei der Unternehmer die anerkannte hervorragende Umweltleistung, auf die sich die Aussage bezieht, nicht nachweisen kann. </a:t>
            </a:r>
          </a:p>
          <a:p>
            <a:pPr algn="just"/>
            <a:r>
              <a:rPr lang="de-DE" sz="2000" u="sng" noProof="0" dirty="0"/>
              <a:t>4b.</a:t>
            </a:r>
            <a:r>
              <a:rPr lang="de-DE" sz="2000" noProof="0" dirty="0"/>
              <a:t> Treffen einer Umweltaussage gegenüber Verbrauchern zum gesamten Produkt oder der gesamten Geschäftstätigkeit des Unternehmers, wenn sie sich nur auf einen bestimmten Aspekt des Produkts oder eine bestimmte Aktivität der Geschäftstätigkeit des Unternehmers bezieht. </a:t>
            </a:r>
          </a:p>
          <a:p>
            <a:pPr algn="just"/>
            <a:r>
              <a:rPr lang="de-DE" sz="2000" u="sng" noProof="0" dirty="0"/>
              <a:t>4c.</a:t>
            </a:r>
            <a:r>
              <a:rPr lang="de-DE" sz="2000" noProof="0" dirty="0"/>
              <a:t> Treffen einer Aussage gegenüber Verbrauchern, dass ein Produkt hinsichtlich der Treibhausgasemissionen neutrale, verringerte oder positive Auswirkungen auf die Umwelt hat, obwohl sich die Aussage auf der Kompensation von Treibhausgasemissionen begründet.</a:t>
            </a:r>
          </a:p>
          <a:p>
            <a:endParaRPr lang="de-DE" sz="2000" noProof="0" dirty="0"/>
          </a:p>
        </p:txBody>
      </p:sp>
      <p:sp>
        <p:nvSpPr>
          <p:cNvPr id="4" name="Foliennummernplatzhalter 3">
            <a:extLst>
              <a:ext uri="{FF2B5EF4-FFF2-40B4-BE49-F238E27FC236}">
                <a16:creationId xmlns:a16="http://schemas.microsoft.com/office/drawing/2014/main" id="{716C3461-39C3-1829-D335-4DE1EC5BA946}"/>
              </a:ext>
            </a:extLst>
          </p:cNvPr>
          <p:cNvSpPr>
            <a:spLocks noGrp="1"/>
          </p:cNvSpPr>
          <p:nvPr>
            <p:ph type="sldNum" sz="quarter" idx="12"/>
          </p:nvPr>
        </p:nvSpPr>
        <p:spPr/>
        <p:txBody>
          <a:bodyPr/>
          <a:lstStyle/>
          <a:p>
            <a:fld id="{245933E4-5A8D-4573-83CD-19BCBED2BAC2}" type="slidenum">
              <a:rPr lang="de-DE" noProof="0" smtClean="0"/>
              <a:t>4</a:t>
            </a:fld>
            <a:endParaRPr lang="de-DE" noProof="0" dirty="0"/>
          </a:p>
        </p:txBody>
      </p:sp>
    </p:spTree>
    <p:extLst>
      <p:ext uri="{BB962C8B-B14F-4D97-AF65-F5344CB8AC3E}">
        <p14:creationId xmlns:p14="http://schemas.microsoft.com/office/powerpoint/2010/main" val="2991249568"/>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38CE50-33E6-D40D-F861-EC8F4E343DAF}"/>
              </a:ext>
            </a:extLst>
          </p:cNvPr>
          <p:cNvSpPr>
            <a:spLocks noGrp="1"/>
          </p:cNvSpPr>
          <p:nvPr>
            <p:ph type="title"/>
          </p:nvPr>
        </p:nvSpPr>
        <p:spPr/>
        <p:txBody>
          <a:bodyPr>
            <a:normAutofit/>
          </a:bodyPr>
          <a:lstStyle/>
          <a:p>
            <a:r>
              <a:rPr lang="de-DE" sz="3100" b="1" dirty="0">
                <a:solidFill>
                  <a:srgbClr val="6699CC"/>
                </a:solidFill>
                <a:latin typeface="Aptos Display" panose="020B0004020202020204" pitchFamily="34" charset="0"/>
              </a:rPr>
              <a:t>Wann greift die Richtlinie ?</a:t>
            </a:r>
            <a:endParaRPr lang="de-AT" sz="3100" dirty="0"/>
          </a:p>
        </p:txBody>
      </p:sp>
      <p:sp>
        <p:nvSpPr>
          <p:cNvPr id="3" name="Inhaltsplatzhalter 2">
            <a:extLst>
              <a:ext uri="{FF2B5EF4-FFF2-40B4-BE49-F238E27FC236}">
                <a16:creationId xmlns:a16="http://schemas.microsoft.com/office/drawing/2014/main" id="{3C416608-1032-4C03-77C8-60FEF8790EA2}"/>
              </a:ext>
            </a:extLst>
          </p:cNvPr>
          <p:cNvSpPr>
            <a:spLocks noGrp="1"/>
          </p:cNvSpPr>
          <p:nvPr>
            <p:ph idx="1"/>
          </p:nvPr>
        </p:nvSpPr>
        <p:spPr>
          <a:xfrm>
            <a:off x="838200" y="1847850"/>
            <a:ext cx="10515600" cy="4351338"/>
          </a:xfrm>
        </p:spPr>
        <p:txBody>
          <a:bodyPr>
            <a:normAutofit/>
          </a:bodyPr>
          <a:lstStyle/>
          <a:p>
            <a:r>
              <a:rPr lang="de-DE" sz="2000" dirty="0"/>
              <a:t>Entscheidend ist, ob die </a:t>
            </a:r>
            <a:r>
              <a:rPr lang="de-DE" sz="2000" b="1" dirty="0"/>
              <a:t>Aussage im Rahmen einer geschäftlichen Kommunikation </a:t>
            </a:r>
            <a:r>
              <a:rPr lang="de-DE" sz="2000" dirty="0"/>
              <a:t>gegenüber Verbrauchern getätigt wird</a:t>
            </a:r>
          </a:p>
          <a:p>
            <a:r>
              <a:rPr lang="de-DE" sz="2000" dirty="0"/>
              <a:t>Reine Information, Bewusstseinsbildung oder institutionelle Kommunikation ist nicht erfasst</a:t>
            </a:r>
          </a:p>
          <a:p>
            <a:endParaRPr lang="de-DE" sz="2000" dirty="0"/>
          </a:p>
          <a:p>
            <a:pPr marL="0" indent="0">
              <a:buNone/>
            </a:pPr>
            <a:endParaRPr lang="de-DE" sz="2000" dirty="0"/>
          </a:p>
          <a:p>
            <a:r>
              <a:rPr lang="de-DE" sz="2000" dirty="0"/>
              <a:t>Entscheidend ist in welchem </a:t>
            </a:r>
            <a:r>
              <a:rPr lang="de-DE" sz="2000" u="sng" dirty="0"/>
              <a:t>Kontext</a:t>
            </a:r>
            <a:r>
              <a:rPr lang="de-DE" sz="2000" dirty="0"/>
              <a:t> die Aussage getätigt wird</a:t>
            </a:r>
            <a:endParaRPr lang="de-AT" sz="2000" dirty="0"/>
          </a:p>
        </p:txBody>
      </p:sp>
      <p:sp>
        <p:nvSpPr>
          <p:cNvPr id="4" name="Foliennummernplatzhalter 3">
            <a:extLst>
              <a:ext uri="{FF2B5EF4-FFF2-40B4-BE49-F238E27FC236}">
                <a16:creationId xmlns:a16="http://schemas.microsoft.com/office/drawing/2014/main" id="{918AEB71-8077-E81C-1AD4-FCC6FD67E7E2}"/>
              </a:ext>
            </a:extLst>
          </p:cNvPr>
          <p:cNvSpPr>
            <a:spLocks noGrp="1"/>
          </p:cNvSpPr>
          <p:nvPr>
            <p:ph type="sldNum" sz="quarter" idx="12"/>
          </p:nvPr>
        </p:nvSpPr>
        <p:spPr/>
        <p:txBody>
          <a:bodyPr/>
          <a:lstStyle/>
          <a:p>
            <a:fld id="{245933E4-5A8D-4573-83CD-19BCBED2BAC2}" type="slidenum">
              <a:rPr lang="de-AT" smtClean="0"/>
              <a:t>5</a:t>
            </a:fld>
            <a:endParaRPr lang="de-AT"/>
          </a:p>
        </p:txBody>
      </p:sp>
      <p:sp>
        <p:nvSpPr>
          <p:cNvPr id="5" name="Textfeld 4">
            <a:extLst>
              <a:ext uri="{FF2B5EF4-FFF2-40B4-BE49-F238E27FC236}">
                <a16:creationId xmlns:a16="http://schemas.microsoft.com/office/drawing/2014/main" id="{C0895992-05D6-07C8-F0DC-16AE56CDDE21}"/>
              </a:ext>
            </a:extLst>
          </p:cNvPr>
          <p:cNvSpPr txBox="1"/>
          <p:nvPr/>
        </p:nvSpPr>
        <p:spPr>
          <a:xfrm>
            <a:off x="838200" y="2952750"/>
            <a:ext cx="9334500" cy="707886"/>
          </a:xfrm>
          <a:prstGeom prst="rect">
            <a:avLst/>
          </a:prstGeom>
          <a:noFill/>
        </p:spPr>
        <p:txBody>
          <a:bodyPr wrap="square" rtlCol="0">
            <a:spAutoFit/>
          </a:bodyPr>
          <a:lstStyle/>
          <a:p>
            <a:r>
              <a:rPr lang="de-DE" sz="2000" u="sng" dirty="0"/>
              <a:t>So sind die Aussagen „Umweltschutz ist wichtig“ oder „Mülltrennung ist gut für den Umweltschutz“ nicht von der Richtlinie erfasst -&gt; Bewusstseinsbildung</a:t>
            </a:r>
            <a:endParaRPr lang="de-AT" sz="2000" u="sng" dirty="0"/>
          </a:p>
        </p:txBody>
      </p:sp>
    </p:spTree>
    <p:extLst>
      <p:ext uri="{BB962C8B-B14F-4D97-AF65-F5344CB8AC3E}">
        <p14:creationId xmlns:p14="http://schemas.microsoft.com/office/powerpoint/2010/main" val="3707696244"/>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D29657-0AE2-4C4A-AA79-4C5A049B6C8A}"/>
              </a:ext>
            </a:extLst>
          </p:cNvPr>
          <p:cNvSpPr>
            <a:spLocks noGrp="1"/>
          </p:cNvSpPr>
          <p:nvPr>
            <p:ph type="title"/>
          </p:nvPr>
        </p:nvSpPr>
        <p:spPr>
          <a:xfrm>
            <a:off x="838200" y="410368"/>
            <a:ext cx="10515600" cy="1325563"/>
          </a:xfrm>
        </p:spPr>
        <p:txBody>
          <a:bodyPr>
            <a:normAutofit/>
          </a:bodyPr>
          <a:lstStyle/>
          <a:p>
            <a:r>
              <a:rPr lang="de-DE" sz="3100" b="1" noProof="0" dirty="0">
                <a:solidFill>
                  <a:srgbClr val="6699CC"/>
                </a:solidFill>
                <a:latin typeface="Aptos Display" panose="020B0004020202020204" pitchFamily="34" charset="0"/>
              </a:rPr>
              <a:t>Erfasste Bereiche in Bezug auf Greenwashing</a:t>
            </a:r>
          </a:p>
        </p:txBody>
      </p:sp>
      <p:sp>
        <p:nvSpPr>
          <p:cNvPr id="4" name="Foliennummernplatzhalter 3">
            <a:extLst>
              <a:ext uri="{FF2B5EF4-FFF2-40B4-BE49-F238E27FC236}">
                <a16:creationId xmlns:a16="http://schemas.microsoft.com/office/drawing/2014/main" id="{AFAC3AF3-2841-FC02-90BA-BD5F796C31F9}"/>
              </a:ext>
            </a:extLst>
          </p:cNvPr>
          <p:cNvSpPr>
            <a:spLocks noGrp="1"/>
          </p:cNvSpPr>
          <p:nvPr>
            <p:ph type="sldNum" sz="quarter" idx="12"/>
          </p:nvPr>
        </p:nvSpPr>
        <p:spPr/>
        <p:txBody>
          <a:bodyPr/>
          <a:lstStyle/>
          <a:p>
            <a:fld id="{245933E4-5A8D-4573-83CD-19BCBED2BAC2}" type="slidenum">
              <a:rPr lang="de-DE" noProof="0" smtClean="0"/>
              <a:t>6</a:t>
            </a:fld>
            <a:endParaRPr lang="de-DE" noProof="0" dirty="0"/>
          </a:p>
        </p:txBody>
      </p:sp>
      <p:sp>
        <p:nvSpPr>
          <p:cNvPr id="7" name="Inhaltsplatzhalter 6">
            <a:extLst>
              <a:ext uri="{FF2B5EF4-FFF2-40B4-BE49-F238E27FC236}">
                <a16:creationId xmlns:a16="http://schemas.microsoft.com/office/drawing/2014/main" id="{C05D4128-EB68-8C48-85AB-8A3E6B2A43A2}"/>
              </a:ext>
            </a:extLst>
          </p:cNvPr>
          <p:cNvSpPr>
            <a:spLocks noGrp="1"/>
          </p:cNvSpPr>
          <p:nvPr>
            <p:ph idx="1"/>
          </p:nvPr>
        </p:nvSpPr>
        <p:spPr/>
        <p:txBody>
          <a:bodyPr>
            <a:normAutofit/>
          </a:bodyPr>
          <a:lstStyle/>
          <a:p>
            <a:r>
              <a:rPr lang="de-DE" sz="2000" b="1" noProof="0" dirty="0"/>
              <a:t>Anbringen von Nachhaltigkeitszertifikaten ohne anerkanntes Zertifizierungssystem</a:t>
            </a:r>
          </a:p>
          <a:p>
            <a:pPr marL="0" indent="0">
              <a:buNone/>
            </a:pPr>
            <a:endParaRPr lang="de-DE" sz="2000" noProof="0" dirty="0"/>
          </a:p>
          <a:p>
            <a:r>
              <a:rPr lang="de-DE" sz="2000" noProof="0" dirty="0"/>
              <a:t>Sehr allgemeine Umweltclaims </a:t>
            </a:r>
          </a:p>
          <a:p>
            <a:pPr marL="0" indent="0">
              <a:buNone/>
            </a:pPr>
            <a:endParaRPr lang="de-DE" sz="2000" noProof="0" dirty="0"/>
          </a:p>
          <a:p>
            <a:r>
              <a:rPr lang="de-DE" sz="2000" noProof="0" dirty="0"/>
              <a:t>Umweltaussagen zum gesamten Produkt oder Unternehmen welche allerdings nur einen Aspekt betreffen</a:t>
            </a:r>
          </a:p>
          <a:p>
            <a:pPr marL="0" indent="0">
              <a:buNone/>
            </a:pPr>
            <a:endParaRPr lang="de-DE" sz="2000" noProof="0" dirty="0"/>
          </a:p>
          <a:p>
            <a:r>
              <a:rPr lang="de-DE" sz="2000" noProof="0" dirty="0"/>
              <a:t>Produktbezogene Aussagen im Bezug auf Treibhausgasemissionen welche auf Kompensationsmaßnahmen beruhen</a:t>
            </a:r>
          </a:p>
          <a:p>
            <a:endParaRPr lang="de-DE" sz="2000" noProof="0" dirty="0"/>
          </a:p>
          <a:p>
            <a:r>
              <a:rPr lang="de-DE" sz="2000" noProof="0" dirty="0"/>
              <a:t>Zukunftsbezogene Umweltaussagen </a:t>
            </a:r>
          </a:p>
          <a:p>
            <a:endParaRPr lang="de-DE" sz="2000" noProof="0" dirty="0"/>
          </a:p>
        </p:txBody>
      </p:sp>
    </p:spTree>
    <p:extLst>
      <p:ext uri="{BB962C8B-B14F-4D97-AF65-F5344CB8AC3E}">
        <p14:creationId xmlns:p14="http://schemas.microsoft.com/office/powerpoint/2010/main" val="4157539119"/>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BFC300-8FCC-9208-0FF8-971A894DD2E2}"/>
              </a:ext>
            </a:extLst>
          </p:cNvPr>
          <p:cNvSpPr>
            <a:spLocks noGrp="1"/>
          </p:cNvSpPr>
          <p:nvPr>
            <p:ph type="title"/>
          </p:nvPr>
        </p:nvSpPr>
        <p:spPr>
          <a:xfrm>
            <a:off x="838200" y="405960"/>
            <a:ext cx="10515600" cy="1325563"/>
          </a:xfrm>
        </p:spPr>
        <p:txBody>
          <a:bodyPr>
            <a:normAutofit/>
          </a:bodyPr>
          <a:lstStyle/>
          <a:p>
            <a:r>
              <a:rPr lang="de-DE" sz="3100" b="1" noProof="0" dirty="0">
                <a:solidFill>
                  <a:srgbClr val="6699CC"/>
                </a:solidFill>
                <a:latin typeface="Aptos Display" panose="020B0004020202020204" pitchFamily="34" charset="0"/>
              </a:rPr>
              <a:t>Nachhaltigkeitszertifikate ohne anerkanntes Zertifizierungssystem</a:t>
            </a:r>
          </a:p>
        </p:txBody>
      </p:sp>
      <p:sp>
        <p:nvSpPr>
          <p:cNvPr id="3" name="Inhaltsplatzhalter 2">
            <a:extLst>
              <a:ext uri="{FF2B5EF4-FFF2-40B4-BE49-F238E27FC236}">
                <a16:creationId xmlns:a16="http://schemas.microsoft.com/office/drawing/2014/main" id="{634CFE42-6530-E3A0-3789-E607C3A01036}"/>
              </a:ext>
            </a:extLst>
          </p:cNvPr>
          <p:cNvSpPr>
            <a:spLocks noGrp="1"/>
          </p:cNvSpPr>
          <p:nvPr>
            <p:ph idx="1"/>
          </p:nvPr>
        </p:nvSpPr>
        <p:spPr/>
        <p:txBody>
          <a:bodyPr>
            <a:normAutofit fontScale="92500" lnSpcReduction="10000"/>
          </a:bodyPr>
          <a:lstStyle/>
          <a:p>
            <a:pPr algn="just">
              <a:lnSpc>
                <a:spcPct val="120000"/>
              </a:lnSpc>
              <a:spcBef>
                <a:spcPts val="0"/>
              </a:spcBef>
              <a:spcAft>
                <a:spcPts val="600"/>
              </a:spcAft>
            </a:pPr>
            <a:r>
              <a:rPr lang="de-DE" sz="2200" noProof="0" dirty="0"/>
              <a:t>Erfasst sind freiwillige öffentliche oder private Vertrauenssiegel, Gütezeichen oder Kennzeichnungen, mit denen ökologische oder soziale Merkmale eines Produkts, eines Verfahrens oder einer Geschäftstätigkeit nachgewiesen werden sollen.</a:t>
            </a:r>
          </a:p>
          <a:p>
            <a:pPr marL="0" indent="0" algn="just">
              <a:buNone/>
            </a:pPr>
            <a:r>
              <a:rPr lang="de-DE" sz="2200" noProof="0" dirty="0"/>
              <a:t>Ein solches Zertifizierungssystem muss folgende </a:t>
            </a:r>
            <a:r>
              <a:rPr lang="de-DE" sz="2200" u="sng" noProof="0" dirty="0"/>
              <a:t>muss folgende Anforderungen</a:t>
            </a:r>
            <a:r>
              <a:rPr lang="de-DE" sz="2200" noProof="0" dirty="0"/>
              <a:t> erfüllen:</a:t>
            </a:r>
          </a:p>
          <a:p>
            <a:pPr lvl="0" algn="just"/>
            <a:r>
              <a:rPr lang="de-DE" sz="2200" noProof="0" dirty="0"/>
              <a:t>Die Bedingungen müssen transparent, lauter und diskriminierungsfrei sein und allen Gewerbetreibenden offenstehen;</a:t>
            </a:r>
          </a:p>
          <a:p>
            <a:pPr lvl="0" algn="just"/>
            <a:r>
              <a:rPr lang="de-DE" sz="2200" noProof="0" dirty="0"/>
              <a:t>Die Anforderungen des Zertifizierungssystems werden mit den einschlägigen Sachverständigen und Interessenträgern entwickelt;</a:t>
            </a:r>
          </a:p>
          <a:p>
            <a:pPr lvl="0" algn="just"/>
            <a:r>
              <a:rPr lang="de-DE" sz="2200" noProof="0" dirty="0"/>
              <a:t>Bei Verstößen sind Sanktionen inkl. Verfahren vorgesehen (insb. Aussetzung der Verwendung des Nachhaltigkeitssiegels und Entzug) und</a:t>
            </a:r>
          </a:p>
          <a:p>
            <a:pPr lvl="0" algn="just"/>
            <a:r>
              <a:rPr lang="de-DE" sz="2200" noProof="0" dirty="0"/>
              <a:t>Die Einhaltung der Anforderungen wird von kompetenten und unabhängigen Dritten nach internationalen, EU- oder nationalen Standards überwacht.</a:t>
            </a:r>
          </a:p>
          <a:p>
            <a:pPr marL="0" indent="0">
              <a:buNone/>
            </a:pPr>
            <a:endParaRPr lang="de-DE" noProof="0" dirty="0"/>
          </a:p>
        </p:txBody>
      </p:sp>
      <p:sp>
        <p:nvSpPr>
          <p:cNvPr id="4" name="Foliennummernplatzhalter 3">
            <a:extLst>
              <a:ext uri="{FF2B5EF4-FFF2-40B4-BE49-F238E27FC236}">
                <a16:creationId xmlns:a16="http://schemas.microsoft.com/office/drawing/2014/main" id="{57711BE2-0263-78A6-2C38-CB7934F32135}"/>
              </a:ext>
            </a:extLst>
          </p:cNvPr>
          <p:cNvSpPr>
            <a:spLocks noGrp="1"/>
          </p:cNvSpPr>
          <p:nvPr>
            <p:ph type="sldNum" sz="quarter" idx="12"/>
          </p:nvPr>
        </p:nvSpPr>
        <p:spPr/>
        <p:txBody>
          <a:bodyPr/>
          <a:lstStyle/>
          <a:p>
            <a:fld id="{245933E4-5A8D-4573-83CD-19BCBED2BAC2}" type="slidenum">
              <a:rPr lang="de-DE" noProof="0" smtClean="0"/>
              <a:t>7</a:t>
            </a:fld>
            <a:endParaRPr lang="de-DE" noProof="0" dirty="0"/>
          </a:p>
        </p:txBody>
      </p:sp>
    </p:spTree>
    <p:extLst>
      <p:ext uri="{BB962C8B-B14F-4D97-AF65-F5344CB8AC3E}">
        <p14:creationId xmlns:p14="http://schemas.microsoft.com/office/powerpoint/2010/main" val="798013939"/>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25918A7-3003-FF94-2063-D69C07275505}"/>
              </a:ext>
            </a:extLst>
          </p:cNvPr>
          <p:cNvSpPr>
            <a:spLocks noGrp="1"/>
          </p:cNvSpPr>
          <p:nvPr>
            <p:ph type="sldNum" sz="quarter" idx="12"/>
          </p:nvPr>
        </p:nvSpPr>
        <p:spPr/>
        <p:txBody>
          <a:bodyPr/>
          <a:lstStyle/>
          <a:p>
            <a:fld id="{245933E4-5A8D-4573-83CD-19BCBED2BAC2}" type="slidenum">
              <a:rPr lang="de-DE" noProof="0" smtClean="0"/>
              <a:t>8</a:t>
            </a:fld>
            <a:endParaRPr lang="de-DE" noProof="0" dirty="0"/>
          </a:p>
        </p:txBody>
      </p:sp>
      <p:sp>
        <p:nvSpPr>
          <p:cNvPr id="4" name="Inhaltsplatzhalter 2">
            <a:extLst>
              <a:ext uri="{FF2B5EF4-FFF2-40B4-BE49-F238E27FC236}">
                <a16:creationId xmlns:a16="http://schemas.microsoft.com/office/drawing/2014/main" id="{110A72D8-86A0-AAE5-C533-D9BC017A8623}"/>
              </a:ext>
            </a:extLst>
          </p:cNvPr>
          <p:cNvSpPr txBox="1">
            <a:spLocks/>
          </p:cNvSpPr>
          <p:nvPr/>
        </p:nvSpPr>
        <p:spPr>
          <a:xfrm>
            <a:off x="838200" y="819509"/>
            <a:ext cx="10515600" cy="535745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de-DE" noProof="0" dirty="0">
              <a:latin typeface="Aptos" panose="020B0004020202020204" pitchFamily="34" charset="0"/>
            </a:endParaRPr>
          </a:p>
        </p:txBody>
      </p:sp>
      <p:sp>
        <p:nvSpPr>
          <p:cNvPr id="6" name="Textfeld 5">
            <a:extLst>
              <a:ext uri="{FF2B5EF4-FFF2-40B4-BE49-F238E27FC236}">
                <a16:creationId xmlns:a16="http://schemas.microsoft.com/office/drawing/2014/main" id="{A789D8E3-B1F5-F2A6-CE8F-1A12FDBEAB94}"/>
              </a:ext>
            </a:extLst>
          </p:cNvPr>
          <p:cNvSpPr txBox="1"/>
          <p:nvPr/>
        </p:nvSpPr>
        <p:spPr>
          <a:xfrm>
            <a:off x="295835" y="1576052"/>
            <a:ext cx="11734800" cy="3754874"/>
          </a:xfrm>
          <a:prstGeom prst="rect">
            <a:avLst/>
          </a:prstGeom>
          <a:noFill/>
        </p:spPr>
        <p:txBody>
          <a:bodyPr wrap="square" rtlCol="0">
            <a:spAutoFit/>
          </a:bodyPr>
          <a:lstStyle/>
          <a:p>
            <a:pPr marL="285750" indent="-285750" algn="just">
              <a:buFont typeface="Arial" panose="020B0604020202020204" pitchFamily="34" charset="0"/>
              <a:buChar char="•"/>
            </a:pPr>
            <a:r>
              <a:rPr lang="de-DE" sz="2000" noProof="0" dirty="0"/>
              <a:t>Auch </a:t>
            </a:r>
            <a:r>
              <a:rPr lang="de-DE" sz="2000" b="1" noProof="0" dirty="0"/>
              <a:t>Marken, Logos oder sonstige Unternehmenskennzeichen</a:t>
            </a:r>
            <a:r>
              <a:rPr lang="de-DE" sz="2000" noProof="0" dirty="0"/>
              <a:t> können unter diesen Punkt fallen. Entscheidend hier ist welchen Eindruck der Verbraucher gewinnt.</a:t>
            </a:r>
          </a:p>
          <a:p>
            <a:pPr marL="285750" indent="-285750" algn="just">
              <a:buFont typeface="Arial" panose="020B0604020202020204" pitchFamily="34" charset="0"/>
              <a:buChar char="•"/>
            </a:pPr>
            <a:endParaRPr lang="de-DE" sz="2000" noProof="0" dirty="0"/>
          </a:p>
          <a:p>
            <a:pPr marL="285750" indent="-285750" algn="just">
              <a:buFont typeface="Arial" panose="020B0604020202020204" pitchFamily="34" charset="0"/>
              <a:buChar char="•"/>
            </a:pPr>
            <a:r>
              <a:rPr lang="de-DE" sz="2000" noProof="0" dirty="0"/>
              <a:t>Wenn eine unternehmenseigene Marke oder ein eigenes Kennzeichen von Verbrauchern als Nachhaltigkeitssiegel verstanden wird, kann dies zukünftig problematisch werden. Dann müsste überprüft werden, ob das zugrunde liegende System die Anforderungen an ein Zertifizierungssystem erfüllt. </a:t>
            </a:r>
          </a:p>
          <a:p>
            <a:pPr algn="just"/>
            <a:endParaRPr lang="de-DE" sz="2000" noProof="0" dirty="0"/>
          </a:p>
          <a:p>
            <a:pPr marL="285750" indent="-285750" algn="just">
              <a:buFont typeface="Arial" panose="020B0604020202020204" pitchFamily="34" charset="0"/>
              <a:buChar char="•"/>
            </a:pPr>
            <a:r>
              <a:rPr lang="de-DE" sz="2000" noProof="0" dirty="0"/>
              <a:t>Die Richtlinie erhöht diesbezüglich die Anforderungen an Transparenz, Nachweisbarkeit, Kontrolle und Kommunikation. Unternehmen müssen daher in Zukunft klarer darlegen können, wofür ein Zeichen steht, welche Kriterien dahinterliegen, wer die Einhaltung prüft und ob Verbraucher durch das Zeichen einen zutreffenden Eindruck gewinnen.</a:t>
            </a:r>
          </a:p>
          <a:p>
            <a:pPr marL="285750" indent="-285750">
              <a:buFont typeface="Arial" panose="020B0604020202020204" pitchFamily="34" charset="0"/>
              <a:buChar char="•"/>
            </a:pPr>
            <a:endParaRPr lang="de-DE" noProof="0" dirty="0"/>
          </a:p>
        </p:txBody>
      </p:sp>
    </p:spTree>
    <p:extLst>
      <p:ext uri="{BB962C8B-B14F-4D97-AF65-F5344CB8AC3E}">
        <p14:creationId xmlns:p14="http://schemas.microsoft.com/office/powerpoint/2010/main" val="4218609371"/>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EF4476-E310-A1C9-3E6D-6D076114A18D}"/>
              </a:ext>
            </a:extLst>
          </p:cNvPr>
          <p:cNvSpPr>
            <a:spLocks noGrp="1"/>
          </p:cNvSpPr>
          <p:nvPr>
            <p:ph type="title"/>
          </p:nvPr>
        </p:nvSpPr>
        <p:spPr>
          <a:xfrm>
            <a:off x="838200" y="392019"/>
            <a:ext cx="10515600" cy="1325563"/>
          </a:xfrm>
        </p:spPr>
        <p:txBody>
          <a:bodyPr>
            <a:normAutofit/>
          </a:bodyPr>
          <a:lstStyle/>
          <a:p>
            <a:r>
              <a:rPr lang="de-DE" sz="3100" b="1" noProof="0" dirty="0">
                <a:solidFill>
                  <a:srgbClr val="6699CC"/>
                </a:solidFill>
                <a:latin typeface="Aptos Display (Überschriften)"/>
              </a:rPr>
              <a:t>Beispiele </a:t>
            </a:r>
          </a:p>
        </p:txBody>
      </p:sp>
      <p:sp>
        <p:nvSpPr>
          <p:cNvPr id="3" name="Inhaltsplatzhalter 2">
            <a:extLst>
              <a:ext uri="{FF2B5EF4-FFF2-40B4-BE49-F238E27FC236}">
                <a16:creationId xmlns:a16="http://schemas.microsoft.com/office/drawing/2014/main" id="{476D1ACB-4063-5420-2E42-9E37260A5D78}"/>
              </a:ext>
            </a:extLst>
          </p:cNvPr>
          <p:cNvSpPr>
            <a:spLocks noGrp="1"/>
          </p:cNvSpPr>
          <p:nvPr>
            <p:ph idx="1"/>
          </p:nvPr>
        </p:nvSpPr>
        <p:spPr/>
        <p:txBody>
          <a:bodyPr>
            <a:normAutofit/>
          </a:bodyPr>
          <a:lstStyle/>
          <a:p>
            <a:pPr marL="457200" lvl="1" indent="0">
              <a:buNone/>
            </a:pPr>
            <a:endParaRPr lang="de-DE" noProof="0" dirty="0"/>
          </a:p>
          <a:p>
            <a:pPr marL="457200" lvl="1" indent="0">
              <a:buNone/>
            </a:pPr>
            <a:r>
              <a:rPr lang="de-DE" noProof="0" dirty="0"/>
              <a:t>	</a:t>
            </a:r>
          </a:p>
          <a:p>
            <a:pPr marL="457200" lvl="1" indent="0">
              <a:buNone/>
            </a:pPr>
            <a:endParaRPr lang="de-DE" noProof="0" dirty="0"/>
          </a:p>
          <a:p>
            <a:pPr marL="457200" lvl="1" indent="0">
              <a:buNone/>
            </a:pPr>
            <a:endParaRPr lang="de-DE" noProof="0" dirty="0"/>
          </a:p>
          <a:p>
            <a:pPr marL="457200" lvl="1" indent="0">
              <a:buNone/>
            </a:pPr>
            <a:endParaRPr lang="de-DE" noProof="0" dirty="0"/>
          </a:p>
          <a:p>
            <a:pPr marL="457200" lvl="1" indent="0">
              <a:buNone/>
            </a:pPr>
            <a:endParaRPr lang="de-DE" noProof="0" dirty="0"/>
          </a:p>
          <a:p>
            <a:pPr marL="457200" lvl="1" indent="0">
              <a:buNone/>
            </a:pPr>
            <a:endParaRPr lang="de-DE" noProof="0" dirty="0"/>
          </a:p>
        </p:txBody>
      </p:sp>
      <p:sp>
        <p:nvSpPr>
          <p:cNvPr id="4" name="Foliennummernplatzhalter 3">
            <a:extLst>
              <a:ext uri="{FF2B5EF4-FFF2-40B4-BE49-F238E27FC236}">
                <a16:creationId xmlns:a16="http://schemas.microsoft.com/office/drawing/2014/main" id="{00FD6C4E-2B2C-164B-51A1-926D41FBF63F}"/>
              </a:ext>
            </a:extLst>
          </p:cNvPr>
          <p:cNvSpPr>
            <a:spLocks noGrp="1"/>
          </p:cNvSpPr>
          <p:nvPr>
            <p:ph type="sldNum" sz="quarter" idx="12"/>
          </p:nvPr>
        </p:nvSpPr>
        <p:spPr/>
        <p:txBody>
          <a:bodyPr/>
          <a:lstStyle/>
          <a:p>
            <a:fld id="{245933E4-5A8D-4573-83CD-19BCBED2BAC2}" type="slidenum">
              <a:rPr lang="de-DE" noProof="0" smtClean="0"/>
              <a:t>9</a:t>
            </a:fld>
            <a:endParaRPr lang="de-DE" noProof="0" dirty="0"/>
          </a:p>
        </p:txBody>
      </p:sp>
      <p:sp>
        <p:nvSpPr>
          <p:cNvPr id="6" name="Additionszeichen 5">
            <a:extLst>
              <a:ext uri="{FF2B5EF4-FFF2-40B4-BE49-F238E27FC236}">
                <a16:creationId xmlns:a16="http://schemas.microsoft.com/office/drawing/2014/main" id="{DC0BA867-98BE-045D-DF28-9A508E3E5EC0}"/>
              </a:ext>
            </a:extLst>
          </p:cNvPr>
          <p:cNvSpPr/>
          <p:nvPr/>
        </p:nvSpPr>
        <p:spPr>
          <a:xfrm>
            <a:off x="1120588" y="2008094"/>
            <a:ext cx="788894" cy="663388"/>
          </a:xfrm>
          <a:prstGeom prst="mathPlus">
            <a:avLst/>
          </a:prstGeom>
          <a:solidFill>
            <a:srgbClr val="72A1CF"/>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noProof="0" dirty="0"/>
          </a:p>
        </p:txBody>
      </p:sp>
      <p:sp>
        <p:nvSpPr>
          <p:cNvPr id="7" name="Minuszeichen 6">
            <a:extLst>
              <a:ext uri="{FF2B5EF4-FFF2-40B4-BE49-F238E27FC236}">
                <a16:creationId xmlns:a16="http://schemas.microsoft.com/office/drawing/2014/main" id="{54E8187E-CD3A-C895-EB25-DE591AE1FA9B}"/>
              </a:ext>
            </a:extLst>
          </p:cNvPr>
          <p:cNvSpPr/>
          <p:nvPr/>
        </p:nvSpPr>
        <p:spPr>
          <a:xfrm>
            <a:off x="1163170" y="4114799"/>
            <a:ext cx="703730" cy="430307"/>
          </a:xfrm>
          <a:prstGeom prst="mathMinus">
            <a:avLst>
              <a:gd name="adj1" fmla="val 36020"/>
            </a:avLst>
          </a:prstGeom>
          <a:solidFill>
            <a:srgbClr val="72A1C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solidFill>
                <a:srgbClr val="72A1CF"/>
              </a:solidFill>
            </a:endParaRPr>
          </a:p>
        </p:txBody>
      </p:sp>
      <p:sp>
        <p:nvSpPr>
          <p:cNvPr id="8" name="Textfeld 7">
            <a:extLst>
              <a:ext uri="{FF2B5EF4-FFF2-40B4-BE49-F238E27FC236}">
                <a16:creationId xmlns:a16="http://schemas.microsoft.com/office/drawing/2014/main" id="{39BAB637-022E-0CA2-EAB1-AC41F5D8489F}"/>
              </a:ext>
            </a:extLst>
          </p:cNvPr>
          <p:cNvSpPr txBox="1"/>
          <p:nvPr/>
        </p:nvSpPr>
        <p:spPr>
          <a:xfrm>
            <a:off x="2191870" y="2160960"/>
            <a:ext cx="8946777" cy="1200329"/>
          </a:xfrm>
          <a:prstGeom prst="rect">
            <a:avLst/>
          </a:prstGeom>
          <a:noFill/>
        </p:spPr>
        <p:txBody>
          <a:bodyPr wrap="square" rtlCol="0">
            <a:spAutoFit/>
          </a:bodyPr>
          <a:lstStyle/>
          <a:p>
            <a:pPr marL="285750" indent="-285750">
              <a:buFont typeface="Arial" panose="020B0604020202020204" pitchFamily="34" charset="0"/>
              <a:buChar char="•"/>
            </a:pPr>
            <a:r>
              <a:rPr lang="de-DE" b="1" noProof="0" dirty="0"/>
              <a:t>ISO 14001 / </a:t>
            </a:r>
            <a:r>
              <a:rPr lang="de-DE" b="1" noProof="0" dirty="0" err="1"/>
              <a:t>Umweltmanagmentsystem</a:t>
            </a:r>
            <a:endParaRPr lang="de-DE" b="1" noProof="0" dirty="0"/>
          </a:p>
          <a:p>
            <a:r>
              <a:rPr lang="de-DE" noProof="0" dirty="0"/>
              <a:t>	- seit 2015 etabliert</a:t>
            </a:r>
          </a:p>
          <a:p>
            <a:r>
              <a:rPr lang="de-DE" noProof="0" dirty="0"/>
              <a:t>	- zertifiziertes </a:t>
            </a:r>
            <a:r>
              <a:rPr lang="de-DE" noProof="0" dirty="0" err="1"/>
              <a:t>Umweltmanagmentsystem</a:t>
            </a:r>
            <a:endParaRPr lang="de-DE" noProof="0" dirty="0"/>
          </a:p>
          <a:p>
            <a:r>
              <a:rPr lang="de-DE" noProof="0" dirty="0"/>
              <a:t>	- gute Grundlage, aber nur im geprüften Scope verwenden</a:t>
            </a:r>
          </a:p>
        </p:txBody>
      </p:sp>
      <p:sp>
        <p:nvSpPr>
          <p:cNvPr id="12" name="Textfeld 11">
            <a:extLst>
              <a:ext uri="{FF2B5EF4-FFF2-40B4-BE49-F238E27FC236}">
                <a16:creationId xmlns:a16="http://schemas.microsoft.com/office/drawing/2014/main" id="{DC3DA4AF-2D5B-C57A-4D8C-DE06304938FA}"/>
              </a:ext>
            </a:extLst>
          </p:cNvPr>
          <p:cNvSpPr txBox="1"/>
          <p:nvPr/>
        </p:nvSpPr>
        <p:spPr>
          <a:xfrm>
            <a:off x="2191870" y="4177491"/>
            <a:ext cx="7579659" cy="1477328"/>
          </a:xfrm>
          <a:prstGeom prst="rect">
            <a:avLst/>
          </a:prstGeom>
          <a:noFill/>
        </p:spPr>
        <p:txBody>
          <a:bodyPr wrap="square" rtlCol="0">
            <a:spAutoFit/>
          </a:bodyPr>
          <a:lstStyle/>
          <a:p>
            <a:pPr marL="285750" indent="-285750">
              <a:buFont typeface="Arial" panose="020B0604020202020204" pitchFamily="34" charset="0"/>
              <a:buChar char="•"/>
            </a:pPr>
            <a:r>
              <a:rPr lang="de-DE" b="1" noProof="0" dirty="0"/>
              <a:t>Eigenes Icon „Nachhaltig finanziert“ (fiktiv)</a:t>
            </a:r>
          </a:p>
          <a:p>
            <a:r>
              <a:rPr lang="de-DE" b="1" noProof="0" dirty="0"/>
              <a:t>	</a:t>
            </a:r>
            <a:r>
              <a:rPr lang="de-DE" noProof="0" dirty="0"/>
              <a:t>- von der Bank selbst geschaffenes Nachhaltigkeitssiegel</a:t>
            </a:r>
          </a:p>
          <a:p>
            <a:r>
              <a:rPr lang="de-DE" b="1" noProof="0" dirty="0"/>
              <a:t>	</a:t>
            </a:r>
            <a:r>
              <a:rPr lang="de-DE" noProof="0" dirty="0"/>
              <a:t>- keine unabhängige staatliche Zertifizierung</a:t>
            </a:r>
          </a:p>
          <a:p>
            <a:r>
              <a:rPr lang="de-DE" b="1" noProof="0" dirty="0"/>
              <a:t>	</a:t>
            </a:r>
            <a:r>
              <a:rPr lang="de-DE" noProof="0" dirty="0"/>
              <a:t>- Nachhaltigkeitsvorteile für Verbraucher nicht ausreichend klar</a:t>
            </a:r>
          </a:p>
          <a:p>
            <a:r>
              <a:rPr lang="de-DE" b="1" noProof="0" dirty="0"/>
              <a:t>	</a:t>
            </a:r>
            <a:r>
              <a:rPr lang="de-DE" noProof="0" dirty="0"/>
              <a:t>- kann wie ein offizielles Nachhaltigkeitssiegel wirken</a:t>
            </a:r>
            <a:endParaRPr lang="de-DE" b="1" noProof="0" dirty="0"/>
          </a:p>
        </p:txBody>
      </p:sp>
    </p:spTree>
    <p:extLst>
      <p:ext uri="{BB962C8B-B14F-4D97-AF65-F5344CB8AC3E}">
        <p14:creationId xmlns:p14="http://schemas.microsoft.com/office/powerpoint/2010/main" val="1873857908"/>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C1DF2-E354-FE52-82E0-7B6C265F8B8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168611F-30B9-BAF8-44DF-477DFB8A8C3D}"/>
              </a:ext>
            </a:extLst>
          </p:cNvPr>
          <p:cNvSpPr>
            <a:spLocks noGrp="1"/>
          </p:cNvSpPr>
          <p:nvPr>
            <p:ph type="title"/>
          </p:nvPr>
        </p:nvSpPr>
        <p:spPr>
          <a:xfrm>
            <a:off x="838200" y="410368"/>
            <a:ext cx="10515600" cy="1325563"/>
          </a:xfrm>
        </p:spPr>
        <p:txBody>
          <a:bodyPr>
            <a:normAutofit/>
          </a:bodyPr>
          <a:lstStyle/>
          <a:p>
            <a:r>
              <a:rPr lang="de-DE" sz="3100" b="1" noProof="0" dirty="0">
                <a:solidFill>
                  <a:srgbClr val="6699CC"/>
                </a:solidFill>
                <a:latin typeface="Aptos Display" panose="020B0004020202020204" pitchFamily="34" charset="0"/>
              </a:rPr>
              <a:t>Erfasste Bereiche in Bezug auf Greenwashing</a:t>
            </a:r>
          </a:p>
        </p:txBody>
      </p:sp>
      <p:sp>
        <p:nvSpPr>
          <p:cNvPr id="4" name="Foliennummernplatzhalter 3">
            <a:extLst>
              <a:ext uri="{FF2B5EF4-FFF2-40B4-BE49-F238E27FC236}">
                <a16:creationId xmlns:a16="http://schemas.microsoft.com/office/drawing/2014/main" id="{6DB5B5C6-C750-5D0B-10E4-B09CBF3F3A90}"/>
              </a:ext>
            </a:extLst>
          </p:cNvPr>
          <p:cNvSpPr>
            <a:spLocks noGrp="1"/>
          </p:cNvSpPr>
          <p:nvPr>
            <p:ph type="sldNum" sz="quarter" idx="12"/>
          </p:nvPr>
        </p:nvSpPr>
        <p:spPr/>
        <p:txBody>
          <a:bodyPr/>
          <a:lstStyle/>
          <a:p>
            <a:fld id="{245933E4-5A8D-4573-83CD-19BCBED2BAC2}" type="slidenum">
              <a:rPr lang="de-DE" noProof="0" smtClean="0"/>
              <a:t>10</a:t>
            </a:fld>
            <a:endParaRPr lang="de-DE" noProof="0" dirty="0"/>
          </a:p>
        </p:txBody>
      </p:sp>
      <p:sp>
        <p:nvSpPr>
          <p:cNvPr id="7" name="Inhaltsplatzhalter 6">
            <a:extLst>
              <a:ext uri="{FF2B5EF4-FFF2-40B4-BE49-F238E27FC236}">
                <a16:creationId xmlns:a16="http://schemas.microsoft.com/office/drawing/2014/main" id="{9C902843-019D-9DA3-74B8-BD851471C3DE}"/>
              </a:ext>
            </a:extLst>
          </p:cNvPr>
          <p:cNvSpPr>
            <a:spLocks noGrp="1"/>
          </p:cNvSpPr>
          <p:nvPr>
            <p:ph idx="1"/>
          </p:nvPr>
        </p:nvSpPr>
        <p:spPr/>
        <p:txBody>
          <a:bodyPr>
            <a:normAutofit/>
          </a:bodyPr>
          <a:lstStyle/>
          <a:p>
            <a:r>
              <a:rPr lang="de-DE" sz="2000" noProof="0" dirty="0"/>
              <a:t>Anbringen von Nachhaltigkeitszertifikaten ohne anerkanntes Zertifizierungssystem</a:t>
            </a:r>
          </a:p>
          <a:p>
            <a:pPr marL="0" indent="0">
              <a:buNone/>
            </a:pPr>
            <a:endParaRPr lang="de-DE" sz="2000" dirty="0"/>
          </a:p>
          <a:p>
            <a:r>
              <a:rPr lang="de-DE" sz="2000" b="1" dirty="0"/>
              <a:t>Zukunftsbezogene Umweltaussagen </a:t>
            </a:r>
          </a:p>
          <a:p>
            <a:endParaRPr lang="de-DE" sz="2000" noProof="0" dirty="0"/>
          </a:p>
          <a:p>
            <a:r>
              <a:rPr lang="de-DE" sz="2000" noProof="0" dirty="0"/>
              <a:t>Sehr allgemeine Umweltclaims</a:t>
            </a:r>
          </a:p>
          <a:p>
            <a:endParaRPr lang="de-DE" sz="2000" dirty="0"/>
          </a:p>
          <a:p>
            <a:r>
              <a:rPr lang="de-DE" sz="2000" dirty="0"/>
              <a:t>Umweltaussagen zum gesamten Produkt oder Unternehmen welche allerdings nur einen Aspekt betreffen</a:t>
            </a:r>
            <a:endParaRPr lang="de-DE" sz="2000" noProof="0" dirty="0"/>
          </a:p>
          <a:p>
            <a:endParaRPr lang="de-DE" sz="2000" noProof="0" dirty="0"/>
          </a:p>
          <a:p>
            <a:r>
              <a:rPr lang="de-DE" sz="2000" noProof="0" dirty="0"/>
              <a:t>Produktbezogene Aussagen im Bezug auf Treibhausgasemissionen welche auf Kompensationsmaßnahmen beruhen</a:t>
            </a:r>
          </a:p>
          <a:p>
            <a:endParaRPr lang="de-DE" sz="2000" noProof="0" dirty="0"/>
          </a:p>
        </p:txBody>
      </p:sp>
    </p:spTree>
    <p:extLst>
      <p:ext uri="{BB962C8B-B14F-4D97-AF65-F5344CB8AC3E}">
        <p14:creationId xmlns:p14="http://schemas.microsoft.com/office/powerpoint/2010/main" val="1765875916"/>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E27BBB-71FB-07E4-F856-4A2907F1B151}"/>
              </a:ext>
            </a:extLst>
          </p:cNvPr>
          <p:cNvSpPr>
            <a:spLocks noGrp="1"/>
          </p:cNvSpPr>
          <p:nvPr>
            <p:ph type="title"/>
          </p:nvPr>
        </p:nvSpPr>
        <p:spPr/>
        <p:txBody>
          <a:bodyPr>
            <a:normAutofit/>
          </a:bodyPr>
          <a:lstStyle/>
          <a:p>
            <a:r>
              <a:rPr lang="de-DE" sz="3200" b="1" noProof="0" dirty="0">
                <a:solidFill>
                  <a:srgbClr val="6699CC"/>
                </a:solidFill>
                <a:latin typeface="Aptos Display" panose="020B0004020202020204" pitchFamily="34" charset="0"/>
              </a:rPr>
              <a:t>Zukunftsbezogene Umweltaussagen </a:t>
            </a:r>
            <a:endParaRPr lang="de-DE" sz="3200" noProof="0" dirty="0"/>
          </a:p>
        </p:txBody>
      </p:sp>
      <p:sp>
        <p:nvSpPr>
          <p:cNvPr id="3" name="Inhaltsplatzhalter 2">
            <a:extLst>
              <a:ext uri="{FF2B5EF4-FFF2-40B4-BE49-F238E27FC236}">
                <a16:creationId xmlns:a16="http://schemas.microsoft.com/office/drawing/2014/main" id="{234B461C-28A0-03EE-E00F-6DB241B893DA}"/>
              </a:ext>
            </a:extLst>
          </p:cNvPr>
          <p:cNvSpPr>
            <a:spLocks noGrp="1"/>
          </p:cNvSpPr>
          <p:nvPr>
            <p:ph idx="1"/>
          </p:nvPr>
        </p:nvSpPr>
        <p:spPr/>
        <p:txBody>
          <a:bodyPr>
            <a:normAutofit/>
          </a:bodyPr>
          <a:lstStyle/>
          <a:p>
            <a:r>
              <a:rPr lang="de-DE" sz="2000" noProof="0" dirty="0"/>
              <a:t>Erfasst von diesem Verbot sind </a:t>
            </a:r>
            <a:r>
              <a:rPr lang="de-DE" sz="2000" u="sng" noProof="0" dirty="0"/>
              <a:t>zukunftsbezogene Umweltaussagen, welche keinen klaren Pfad zu ihrer Erfüllung vorweisen können. </a:t>
            </a:r>
          </a:p>
          <a:p>
            <a:pPr marL="0" indent="0">
              <a:buNone/>
            </a:pPr>
            <a:endParaRPr lang="de-DE" sz="2000" noProof="0" dirty="0"/>
          </a:p>
          <a:p>
            <a:r>
              <a:rPr lang="de-DE" sz="2000" noProof="0" dirty="0"/>
              <a:t>Ein solcher Claim bleibt </a:t>
            </a:r>
            <a:r>
              <a:rPr lang="de-DE" sz="2000" u="sng" noProof="0" dirty="0"/>
              <a:t>nur noch zulässig wenn </a:t>
            </a:r>
          </a:p>
          <a:p>
            <a:pPr lvl="1"/>
            <a:r>
              <a:rPr lang="de-DE" sz="2000" noProof="0" dirty="0"/>
              <a:t>Ein konkretes messbares Ziel mit einem eindeutigen Zeithorizont und Zwischenzielen existiert</a:t>
            </a:r>
          </a:p>
          <a:p>
            <a:pPr lvl="1"/>
            <a:r>
              <a:rPr lang="de-DE" sz="2000" noProof="0" dirty="0"/>
              <a:t>Ein realistischer Umsetzungsplan öffentlich vorliegt</a:t>
            </a:r>
          </a:p>
          <a:p>
            <a:pPr lvl="1"/>
            <a:r>
              <a:rPr lang="de-DE" sz="2000" noProof="0" dirty="0"/>
              <a:t>Eine regelmäßige unabhängige Prüfung durchgeführt wird</a:t>
            </a:r>
          </a:p>
          <a:p>
            <a:endParaRPr lang="de-DE" sz="2000" noProof="0" dirty="0"/>
          </a:p>
        </p:txBody>
      </p:sp>
      <p:sp>
        <p:nvSpPr>
          <p:cNvPr id="4" name="Foliennummernplatzhalter 3">
            <a:extLst>
              <a:ext uri="{FF2B5EF4-FFF2-40B4-BE49-F238E27FC236}">
                <a16:creationId xmlns:a16="http://schemas.microsoft.com/office/drawing/2014/main" id="{C7F3078B-B211-20BB-47C0-4E570DA32475}"/>
              </a:ext>
            </a:extLst>
          </p:cNvPr>
          <p:cNvSpPr>
            <a:spLocks noGrp="1"/>
          </p:cNvSpPr>
          <p:nvPr>
            <p:ph type="sldNum" sz="quarter" idx="12"/>
          </p:nvPr>
        </p:nvSpPr>
        <p:spPr/>
        <p:txBody>
          <a:bodyPr/>
          <a:lstStyle/>
          <a:p>
            <a:fld id="{245933E4-5A8D-4573-83CD-19BCBED2BAC2}" type="slidenum">
              <a:rPr lang="de-DE" noProof="0" smtClean="0"/>
              <a:t>11</a:t>
            </a:fld>
            <a:endParaRPr lang="de-DE" noProof="0" dirty="0"/>
          </a:p>
        </p:txBody>
      </p:sp>
    </p:spTree>
    <p:extLst>
      <p:ext uri="{BB962C8B-B14F-4D97-AF65-F5344CB8AC3E}">
        <p14:creationId xmlns:p14="http://schemas.microsoft.com/office/powerpoint/2010/main" val="369721816"/>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7AFC2-2FB0-65FC-D3CB-85F31944EE5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1D9295D-97E9-98A6-605B-C07CE5423270}"/>
              </a:ext>
            </a:extLst>
          </p:cNvPr>
          <p:cNvSpPr>
            <a:spLocks noGrp="1"/>
          </p:cNvSpPr>
          <p:nvPr>
            <p:ph type="title"/>
          </p:nvPr>
        </p:nvSpPr>
        <p:spPr/>
        <p:txBody>
          <a:bodyPr>
            <a:normAutofit/>
          </a:bodyPr>
          <a:lstStyle/>
          <a:p>
            <a:r>
              <a:rPr lang="de-DE" sz="3200" b="1" noProof="0" dirty="0">
                <a:solidFill>
                  <a:srgbClr val="6699CC"/>
                </a:solidFill>
                <a:latin typeface="Aptos Display" panose="020B0004020202020204" pitchFamily="34" charset="0"/>
              </a:rPr>
              <a:t>Beispiel</a:t>
            </a:r>
            <a:endParaRPr lang="de-DE" sz="3200" noProof="0" dirty="0"/>
          </a:p>
        </p:txBody>
      </p:sp>
      <p:sp>
        <p:nvSpPr>
          <p:cNvPr id="3" name="Inhaltsplatzhalter 2">
            <a:extLst>
              <a:ext uri="{FF2B5EF4-FFF2-40B4-BE49-F238E27FC236}">
                <a16:creationId xmlns:a16="http://schemas.microsoft.com/office/drawing/2014/main" id="{E68EF10B-362D-BC6C-74E6-A62A220D3688}"/>
              </a:ext>
            </a:extLst>
          </p:cNvPr>
          <p:cNvSpPr>
            <a:spLocks noGrp="1"/>
          </p:cNvSpPr>
          <p:nvPr>
            <p:ph idx="1"/>
          </p:nvPr>
        </p:nvSpPr>
        <p:spPr/>
        <p:txBody>
          <a:bodyPr/>
          <a:lstStyle/>
          <a:p>
            <a:r>
              <a:rPr lang="de-DE" sz="2000" b="1" noProof="0" dirty="0"/>
              <a:t>„Wir haben einen klaren Pfad zur Erreichung unseres Net Zero-Ziels bis 2030.“</a:t>
            </a:r>
          </a:p>
          <a:p>
            <a:pPr marL="0" indent="0">
              <a:buNone/>
            </a:pPr>
            <a:r>
              <a:rPr lang="de-DE" sz="2000" u="sng" noProof="0" dirty="0"/>
              <a:t>Warum riskant</a:t>
            </a:r>
            <a:r>
              <a:rPr lang="de-DE" sz="2000" noProof="0" dirty="0"/>
              <a:t>?</a:t>
            </a:r>
          </a:p>
          <a:p>
            <a:pPr marL="0" indent="0">
              <a:buNone/>
            </a:pPr>
            <a:r>
              <a:rPr lang="de-DE" sz="2000" noProof="0" dirty="0"/>
              <a:t>	- zukunftsbezogener Umweltclaim</a:t>
            </a:r>
          </a:p>
          <a:p>
            <a:pPr marL="0" indent="0">
              <a:buNone/>
            </a:pPr>
            <a:r>
              <a:rPr lang="de-DE" sz="2000" noProof="0" dirty="0"/>
              <a:t>	- klarer Pfad muss belegbar sein</a:t>
            </a:r>
          </a:p>
          <a:p>
            <a:pPr marL="0" indent="0">
              <a:buNone/>
            </a:pPr>
            <a:r>
              <a:rPr lang="de-DE" sz="2000" noProof="0" dirty="0"/>
              <a:t>	- Scope, Baseline, Zwischenziele und Maßnahmen müssen transparent </a:t>
            </a:r>
            <a:r>
              <a:rPr lang="de-DE" sz="2000" dirty="0"/>
              <a:t>und durch 		unabhängige Dritte</a:t>
            </a:r>
            <a:endParaRPr lang="de-DE" sz="2000" noProof="0" dirty="0"/>
          </a:p>
          <a:p>
            <a:pPr marL="0" indent="0">
              <a:buNone/>
            </a:pPr>
            <a:r>
              <a:rPr lang="de-DE" sz="2000" noProof="0" dirty="0"/>
              <a:t>	</a:t>
            </a:r>
            <a:r>
              <a:rPr lang="de-DE" sz="2000" u="sng" noProof="0" dirty="0"/>
              <a:t>- sonst Gefahr eines nicht ausreichend belegten Klimaversprechens</a:t>
            </a:r>
            <a:r>
              <a:rPr lang="de-DE" sz="2000" noProof="0" dirty="0"/>
              <a:t>	</a:t>
            </a:r>
          </a:p>
        </p:txBody>
      </p:sp>
      <p:sp>
        <p:nvSpPr>
          <p:cNvPr id="4" name="Foliennummernplatzhalter 3">
            <a:extLst>
              <a:ext uri="{FF2B5EF4-FFF2-40B4-BE49-F238E27FC236}">
                <a16:creationId xmlns:a16="http://schemas.microsoft.com/office/drawing/2014/main" id="{AA959368-8DD3-1E7D-9A36-C82F8FAF0DEF}"/>
              </a:ext>
            </a:extLst>
          </p:cNvPr>
          <p:cNvSpPr>
            <a:spLocks noGrp="1"/>
          </p:cNvSpPr>
          <p:nvPr>
            <p:ph type="sldNum" sz="quarter" idx="12"/>
          </p:nvPr>
        </p:nvSpPr>
        <p:spPr/>
        <p:txBody>
          <a:bodyPr/>
          <a:lstStyle/>
          <a:p>
            <a:fld id="{245933E4-5A8D-4573-83CD-19BCBED2BAC2}" type="slidenum">
              <a:rPr lang="de-DE" noProof="0" smtClean="0"/>
              <a:t>12</a:t>
            </a:fld>
            <a:endParaRPr lang="de-DE" noProof="0" dirty="0"/>
          </a:p>
        </p:txBody>
      </p:sp>
    </p:spTree>
    <p:extLst>
      <p:ext uri="{BB962C8B-B14F-4D97-AF65-F5344CB8AC3E}">
        <p14:creationId xmlns:p14="http://schemas.microsoft.com/office/powerpoint/2010/main" val="737315065"/>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24B95-83ED-DED9-DB98-2DEF63E63D8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145AD95-5F7B-5234-447B-BE90558EC1F8}"/>
              </a:ext>
            </a:extLst>
          </p:cNvPr>
          <p:cNvSpPr>
            <a:spLocks noGrp="1"/>
          </p:cNvSpPr>
          <p:nvPr>
            <p:ph type="title"/>
          </p:nvPr>
        </p:nvSpPr>
        <p:spPr>
          <a:xfrm>
            <a:off x="838200" y="410368"/>
            <a:ext cx="10515600" cy="1325563"/>
          </a:xfrm>
        </p:spPr>
        <p:txBody>
          <a:bodyPr>
            <a:normAutofit/>
          </a:bodyPr>
          <a:lstStyle/>
          <a:p>
            <a:r>
              <a:rPr lang="de-DE" sz="3100" b="1" noProof="0" dirty="0">
                <a:solidFill>
                  <a:srgbClr val="6699CC"/>
                </a:solidFill>
                <a:latin typeface="Aptos Display" panose="020B0004020202020204" pitchFamily="34" charset="0"/>
              </a:rPr>
              <a:t>Erfasste Bereiche in Bezug auf Greenwashing</a:t>
            </a:r>
          </a:p>
        </p:txBody>
      </p:sp>
      <p:sp>
        <p:nvSpPr>
          <p:cNvPr id="4" name="Foliennummernplatzhalter 3">
            <a:extLst>
              <a:ext uri="{FF2B5EF4-FFF2-40B4-BE49-F238E27FC236}">
                <a16:creationId xmlns:a16="http://schemas.microsoft.com/office/drawing/2014/main" id="{F2EB829D-DF2E-CA4E-5081-DB12FBDFCD29}"/>
              </a:ext>
            </a:extLst>
          </p:cNvPr>
          <p:cNvSpPr>
            <a:spLocks noGrp="1"/>
          </p:cNvSpPr>
          <p:nvPr>
            <p:ph type="sldNum" sz="quarter" idx="12"/>
          </p:nvPr>
        </p:nvSpPr>
        <p:spPr/>
        <p:txBody>
          <a:bodyPr/>
          <a:lstStyle/>
          <a:p>
            <a:fld id="{245933E4-5A8D-4573-83CD-19BCBED2BAC2}" type="slidenum">
              <a:rPr lang="de-DE" noProof="0" smtClean="0"/>
              <a:t>13</a:t>
            </a:fld>
            <a:endParaRPr lang="de-DE" noProof="0" dirty="0"/>
          </a:p>
        </p:txBody>
      </p:sp>
      <p:sp>
        <p:nvSpPr>
          <p:cNvPr id="7" name="Inhaltsplatzhalter 6">
            <a:extLst>
              <a:ext uri="{FF2B5EF4-FFF2-40B4-BE49-F238E27FC236}">
                <a16:creationId xmlns:a16="http://schemas.microsoft.com/office/drawing/2014/main" id="{906D1EE3-99AE-4E2D-B7DD-DE8D190DC3BC}"/>
              </a:ext>
            </a:extLst>
          </p:cNvPr>
          <p:cNvSpPr>
            <a:spLocks noGrp="1"/>
          </p:cNvSpPr>
          <p:nvPr>
            <p:ph idx="1"/>
          </p:nvPr>
        </p:nvSpPr>
        <p:spPr/>
        <p:txBody>
          <a:bodyPr>
            <a:normAutofit/>
          </a:bodyPr>
          <a:lstStyle/>
          <a:p>
            <a:r>
              <a:rPr lang="de-DE" sz="2000" noProof="0" dirty="0"/>
              <a:t>Anbringen von Nachhaltigkeitszertifikaten ohne anerkanntes Zertifizierungssystem</a:t>
            </a:r>
          </a:p>
          <a:p>
            <a:pPr marL="0" indent="0">
              <a:buNone/>
            </a:pPr>
            <a:endParaRPr lang="de-DE" sz="2000" dirty="0"/>
          </a:p>
          <a:p>
            <a:r>
              <a:rPr lang="de-DE" sz="2000" dirty="0"/>
              <a:t>Zukunftsbezogene Umweltaussagen </a:t>
            </a:r>
          </a:p>
          <a:p>
            <a:endParaRPr lang="de-DE" sz="2000" noProof="0" dirty="0"/>
          </a:p>
          <a:p>
            <a:r>
              <a:rPr lang="de-DE" sz="2000" b="1" noProof="0" dirty="0"/>
              <a:t>Sehr allgemeine Umweltclaims</a:t>
            </a:r>
          </a:p>
          <a:p>
            <a:endParaRPr lang="de-DE" sz="2000" noProof="0" dirty="0"/>
          </a:p>
          <a:p>
            <a:r>
              <a:rPr lang="de-DE" sz="2000" dirty="0"/>
              <a:t>Umweltaussagen zum gesamten Produkt oder Unternehmen welche allerdings nur einen Aspekt betreffen</a:t>
            </a:r>
          </a:p>
          <a:p>
            <a:endParaRPr lang="de-DE" sz="2000" noProof="0" dirty="0"/>
          </a:p>
          <a:p>
            <a:r>
              <a:rPr lang="de-DE" sz="2000" noProof="0" dirty="0"/>
              <a:t>Produktbezogene Aussagen im Bezug auf Treibhausgasemissionen welche auf Kompensationsmaßnahmen beruhen</a:t>
            </a:r>
          </a:p>
          <a:p>
            <a:pPr marL="0" indent="0">
              <a:buNone/>
            </a:pPr>
            <a:endParaRPr lang="de-DE" sz="2000" noProof="0" dirty="0"/>
          </a:p>
        </p:txBody>
      </p:sp>
    </p:spTree>
    <p:extLst>
      <p:ext uri="{BB962C8B-B14F-4D97-AF65-F5344CB8AC3E}">
        <p14:creationId xmlns:p14="http://schemas.microsoft.com/office/powerpoint/2010/main" val="1842916448"/>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07D7EF-3B44-44D1-9A1B-DFA33C7F5664}"/>
              </a:ext>
            </a:extLst>
          </p:cNvPr>
          <p:cNvSpPr>
            <a:spLocks noGrp="1"/>
          </p:cNvSpPr>
          <p:nvPr>
            <p:ph type="title"/>
          </p:nvPr>
        </p:nvSpPr>
        <p:spPr>
          <a:xfrm>
            <a:off x="838200" y="392019"/>
            <a:ext cx="10515600" cy="1325563"/>
          </a:xfrm>
        </p:spPr>
        <p:txBody>
          <a:bodyPr>
            <a:normAutofit/>
          </a:bodyPr>
          <a:lstStyle/>
          <a:p>
            <a:r>
              <a:rPr lang="de-DE" sz="3100" b="1" noProof="0" dirty="0">
                <a:solidFill>
                  <a:srgbClr val="6699CC"/>
                </a:solidFill>
                <a:latin typeface="Aptos Display" panose="020B0004020202020204" pitchFamily="34" charset="0"/>
              </a:rPr>
              <a:t>Allgemeine Umweltaussagen</a:t>
            </a:r>
          </a:p>
        </p:txBody>
      </p:sp>
      <p:sp>
        <p:nvSpPr>
          <p:cNvPr id="3" name="Inhaltsplatzhalter 2">
            <a:extLst>
              <a:ext uri="{FF2B5EF4-FFF2-40B4-BE49-F238E27FC236}">
                <a16:creationId xmlns:a16="http://schemas.microsoft.com/office/drawing/2014/main" id="{6F42FB9B-6EB4-4C24-8DCA-B32D70F6D2E2}"/>
              </a:ext>
            </a:extLst>
          </p:cNvPr>
          <p:cNvSpPr>
            <a:spLocks noGrp="1"/>
          </p:cNvSpPr>
          <p:nvPr>
            <p:ph idx="1"/>
          </p:nvPr>
        </p:nvSpPr>
        <p:spPr/>
        <p:txBody>
          <a:bodyPr>
            <a:normAutofit/>
          </a:bodyPr>
          <a:lstStyle/>
          <a:p>
            <a:pPr algn="just"/>
            <a:r>
              <a:rPr lang="de-DE" sz="2000" noProof="0" dirty="0"/>
              <a:t>Solche Aussagen liegen etwa bei Begriffen wie „umweltfreundlich“, „umweltschonend“, „naturfreundlich“, „energieeffizient“ vor.</a:t>
            </a:r>
          </a:p>
          <a:p>
            <a:pPr algn="just"/>
            <a:r>
              <a:rPr lang="de-DE" sz="2000" noProof="0" dirty="0"/>
              <a:t>Erfasst sind nicht nur ausdrückliche Aussagen in Textform. </a:t>
            </a:r>
            <a:r>
              <a:rPr lang="de-DE" sz="2000" u="sng" noProof="0" dirty="0"/>
              <a:t>Auch Farben, Bilder, Symbole, Naturmotive, grüne Blätter, Wasser, Tiere, der bestimmte Verpackungsdesigns können je nach Gesamteindruck als implizite Umweltaussage verstanden werden</a:t>
            </a:r>
            <a:r>
              <a:rPr lang="de-DE" sz="2000" noProof="0" dirty="0"/>
              <a:t>. Entscheidend ist nicht allein, was das Unternehmen sagen wollte, sondern </a:t>
            </a:r>
            <a:r>
              <a:rPr lang="de-DE" sz="2000" u="sng" noProof="0" dirty="0"/>
              <a:t>wie die Aussage auf einen durchschnittlichen Verbraucher wirkt.</a:t>
            </a:r>
            <a:r>
              <a:rPr lang="de-DE" sz="2000" noProof="0" dirty="0"/>
              <a:t> </a:t>
            </a:r>
          </a:p>
          <a:p>
            <a:r>
              <a:rPr lang="de-DE" sz="2000" noProof="0" dirty="0"/>
              <a:t>Allgemeine Umweltaussagen bleiben nur in den folgenden Konstellationen zulässig: </a:t>
            </a:r>
          </a:p>
          <a:p>
            <a:pPr marL="0" lvl="0" indent="0">
              <a:buNone/>
            </a:pPr>
            <a:r>
              <a:rPr lang="de-DE" sz="2000" noProof="0" dirty="0"/>
              <a:t>	-Umweltkennzeichenregelungen des EU-Umweltzeichens,</a:t>
            </a:r>
          </a:p>
          <a:p>
            <a:pPr marL="0" lvl="0" indent="0">
              <a:buNone/>
            </a:pPr>
            <a:r>
              <a:rPr lang="de-DE" sz="2000" noProof="0" dirty="0"/>
              <a:t>	-nationale oder regionale Umweltkennzeichenregelungen nach EN ISO 14024 Typ I oder</a:t>
            </a:r>
          </a:p>
          <a:p>
            <a:pPr marL="0" lvl="0" indent="0">
              <a:buNone/>
            </a:pPr>
            <a:r>
              <a:rPr lang="de-DE" sz="2000" noProof="0" dirty="0"/>
              <a:t>	-einschlägige Höchstleistungen nach sonstigem Unionsrecht (z.B. die Klasse A beim 	    	  Energieverbrauch)</a:t>
            </a:r>
          </a:p>
          <a:p>
            <a:endParaRPr lang="de-DE" sz="2000" noProof="0" dirty="0"/>
          </a:p>
          <a:p>
            <a:endParaRPr lang="de-DE" sz="2000" noProof="0" dirty="0"/>
          </a:p>
          <a:p>
            <a:endParaRPr lang="de-DE" sz="2000" noProof="0" dirty="0"/>
          </a:p>
          <a:p>
            <a:endParaRPr lang="de-DE" sz="1600" noProof="0" dirty="0"/>
          </a:p>
        </p:txBody>
      </p:sp>
      <p:sp>
        <p:nvSpPr>
          <p:cNvPr id="4" name="Foliennummernplatzhalter 3">
            <a:extLst>
              <a:ext uri="{FF2B5EF4-FFF2-40B4-BE49-F238E27FC236}">
                <a16:creationId xmlns:a16="http://schemas.microsoft.com/office/drawing/2014/main" id="{61666B42-D094-5D1C-20AC-271C23CD6F7B}"/>
              </a:ext>
            </a:extLst>
          </p:cNvPr>
          <p:cNvSpPr>
            <a:spLocks noGrp="1"/>
          </p:cNvSpPr>
          <p:nvPr>
            <p:ph type="sldNum" sz="quarter" idx="12"/>
          </p:nvPr>
        </p:nvSpPr>
        <p:spPr/>
        <p:txBody>
          <a:bodyPr/>
          <a:lstStyle/>
          <a:p>
            <a:fld id="{245933E4-5A8D-4573-83CD-19BCBED2BAC2}" type="slidenum">
              <a:rPr lang="de-DE" noProof="0" smtClean="0"/>
              <a:t>14</a:t>
            </a:fld>
            <a:endParaRPr lang="de-DE" noProof="0" dirty="0"/>
          </a:p>
        </p:txBody>
      </p:sp>
    </p:spTree>
    <p:extLst>
      <p:ext uri="{BB962C8B-B14F-4D97-AF65-F5344CB8AC3E}">
        <p14:creationId xmlns:p14="http://schemas.microsoft.com/office/powerpoint/2010/main" val="1816898896"/>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7E1051C8-6C93-55D4-4902-060CE89A4099}"/>
              </a:ext>
            </a:extLst>
          </p:cNvPr>
          <p:cNvSpPr>
            <a:spLocks noGrp="1"/>
          </p:cNvSpPr>
          <p:nvPr>
            <p:ph type="sldNum" sz="quarter" idx="12"/>
          </p:nvPr>
        </p:nvSpPr>
        <p:spPr/>
        <p:txBody>
          <a:bodyPr/>
          <a:lstStyle/>
          <a:p>
            <a:fld id="{245933E4-5A8D-4573-83CD-19BCBED2BAC2}" type="slidenum">
              <a:rPr lang="de-DE" noProof="0" smtClean="0"/>
              <a:t>15</a:t>
            </a:fld>
            <a:endParaRPr lang="de-DE" noProof="0" dirty="0"/>
          </a:p>
        </p:txBody>
      </p:sp>
      <p:sp>
        <p:nvSpPr>
          <p:cNvPr id="3" name="Inhaltsplatzhalter 2">
            <a:extLst>
              <a:ext uri="{FF2B5EF4-FFF2-40B4-BE49-F238E27FC236}">
                <a16:creationId xmlns:a16="http://schemas.microsoft.com/office/drawing/2014/main" id="{E817012E-4C13-CB96-EA75-00DF1C7FB1B8}"/>
              </a:ext>
            </a:extLst>
          </p:cNvPr>
          <p:cNvSpPr txBox="1">
            <a:spLocks/>
          </p:cNvSpPr>
          <p:nvPr/>
        </p:nvSpPr>
        <p:spPr>
          <a:xfrm>
            <a:off x="838200" y="690113"/>
            <a:ext cx="10515600" cy="548685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noProof="0" dirty="0">
              <a:latin typeface="Aptos" panose="020B0004020202020204" pitchFamily="34" charset="0"/>
            </a:endParaRPr>
          </a:p>
        </p:txBody>
      </p:sp>
      <p:sp>
        <p:nvSpPr>
          <p:cNvPr id="5" name="Textfeld 4">
            <a:extLst>
              <a:ext uri="{FF2B5EF4-FFF2-40B4-BE49-F238E27FC236}">
                <a16:creationId xmlns:a16="http://schemas.microsoft.com/office/drawing/2014/main" id="{D3D4200A-600D-C9F7-76FE-18A80260B8AA}"/>
              </a:ext>
            </a:extLst>
          </p:cNvPr>
          <p:cNvSpPr txBox="1"/>
          <p:nvPr/>
        </p:nvSpPr>
        <p:spPr>
          <a:xfrm>
            <a:off x="264459" y="1586846"/>
            <a:ext cx="11663082" cy="3785652"/>
          </a:xfrm>
          <a:prstGeom prst="rect">
            <a:avLst/>
          </a:prstGeom>
          <a:noFill/>
        </p:spPr>
        <p:txBody>
          <a:bodyPr wrap="square" rtlCol="0">
            <a:spAutoFit/>
          </a:bodyPr>
          <a:lstStyle/>
          <a:p>
            <a:pPr marL="285750" indent="-285750" algn="just">
              <a:buFont typeface="Arial" panose="020B0604020202020204" pitchFamily="34" charset="0"/>
              <a:buChar char="•"/>
            </a:pPr>
            <a:r>
              <a:rPr lang="de-DE" sz="2000" u="sng" noProof="0" dirty="0"/>
              <a:t>Spezifische Umweltaussagen bleiben dagegen weiterhin möglich</a:t>
            </a:r>
            <a:r>
              <a:rPr lang="de-DE" sz="2000" noProof="0" dirty="0"/>
              <a:t>, wenn sie konkret, richtig und nachweisbar sind.</a:t>
            </a:r>
          </a:p>
          <a:p>
            <a:pPr marL="285750" indent="-285750" algn="just">
              <a:buFont typeface="Arial" panose="020B0604020202020204" pitchFamily="34" charset="0"/>
              <a:buChar char="•"/>
            </a:pPr>
            <a:endParaRPr lang="de-DE" sz="2000" noProof="0" dirty="0"/>
          </a:p>
          <a:p>
            <a:pPr marL="285750" indent="-285750" algn="just">
              <a:buFont typeface="Arial" panose="020B0604020202020204" pitchFamily="34" charset="0"/>
              <a:buChar char="•"/>
            </a:pPr>
            <a:r>
              <a:rPr lang="de-DE" sz="2000" b="1" noProof="0" dirty="0"/>
              <a:t>„ Für den österreichischen Bankbetrieb beziehen wird Strom aus erneuerbaren Quellen gemäß Herkunftsnachweisen“. </a:t>
            </a:r>
          </a:p>
          <a:p>
            <a:pPr algn="just"/>
            <a:r>
              <a:rPr lang="de-DE" sz="2000" b="1" noProof="0" dirty="0"/>
              <a:t>	-Eine solche Aussage benennt den konkreten Vorteil und macht klar, worauf sie sich bezieht.</a:t>
            </a:r>
          </a:p>
          <a:p>
            <a:pPr algn="just"/>
            <a:endParaRPr lang="de-DE" sz="2000" noProof="0" dirty="0"/>
          </a:p>
          <a:p>
            <a:pPr marL="285750" indent="-285750" algn="just">
              <a:buFont typeface="Arial" panose="020B0604020202020204" pitchFamily="34" charset="0"/>
              <a:buChar char="•"/>
            </a:pPr>
            <a:r>
              <a:rPr lang="de-DE" sz="2000" noProof="0" dirty="0"/>
              <a:t>Für die Praxis bedeutet das: Pauschale Begriffe wie „nachhaltig“, „</a:t>
            </a:r>
            <a:r>
              <a:rPr lang="de-DE" sz="2000" noProof="0" dirty="0" err="1"/>
              <a:t>green</a:t>
            </a:r>
            <a:r>
              <a:rPr lang="de-DE" sz="2000" noProof="0" dirty="0"/>
              <a:t>“ oder „umweltfreundlich“ sind künftig besonders riskant. </a:t>
            </a:r>
          </a:p>
          <a:p>
            <a:pPr marL="285750" indent="-285750" algn="just">
              <a:buFont typeface="Arial" panose="020B0604020202020204" pitchFamily="34" charset="0"/>
              <a:buChar char="•"/>
            </a:pPr>
            <a:endParaRPr lang="de-DE" sz="2000" noProof="0" dirty="0"/>
          </a:p>
          <a:p>
            <a:pPr marL="285750" indent="-285750" algn="just">
              <a:buFont typeface="Arial" panose="020B0604020202020204" pitchFamily="34" charset="0"/>
              <a:buChar char="•"/>
            </a:pPr>
            <a:r>
              <a:rPr lang="de-DE" sz="2000" noProof="0" dirty="0"/>
              <a:t>Sicherer sind </a:t>
            </a:r>
            <a:r>
              <a:rPr lang="de-DE" sz="2000" u="sng" noProof="0" dirty="0"/>
              <a:t>konkrete Aussagen</a:t>
            </a:r>
            <a:r>
              <a:rPr lang="de-DE" sz="2000" noProof="0" dirty="0"/>
              <a:t>, die </a:t>
            </a:r>
            <a:r>
              <a:rPr lang="de-DE" sz="2000" u="sng" noProof="0" dirty="0"/>
              <a:t>genau erklären welcher Umweltvorteil besteht, worauf er sich bezieht und wie er belegt werden kann.</a:t>
            </a:r>
          </a:p>
        </p:txBody>
      </p:sp>
    </p:spTree>
    <p:extLst>
      <p:ext uri="{BB962C8B-B14F-4D97-AF65-F5344CB8AC3E}">
        <p14:creationId xmlns:p14="http://schemas.microsoft.com/office/powerpoint/2010/main" val="2741222812"/>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19D1F-2CC2-A232-8FB8-38EE61E0FC1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5DC8857-B915-E741-D230-A8A1D7C6C8B8}"/>
              </a:ext>
            </a:extLst>
          </p:cNvPr>
          <p:cNvSpPr>
            <a:spLocks noGrp="1"/>
          </p:cNvSpPr>
          <p:nvPr>
            <p:ph type="title"/>
          </p:nvPr>
        </p:nvSpPr>
        <p:spPr>
          <a:xfrm>
            <a:off x="838200" y="410368"/>
            <a:ext cx="10515600" cy="1325563"/>
          </a:xfrm>
        </p:spPr>
        <p:txBody>
          <a:bodyPr>
            <a:normAutofit/>
          </a:bodyPr>
          <a:lstStyle/>
          <a:p>
            <a:r>
              <a:rPr lang="de-DE" sz="3100" b="1" noProof="0" dirty="0">
                <a:solidFill>
                  <a:srgbClr val="6699CC"/>
                </a:solidFill>
                <a:latin typeface="Aptos Display" panose="020B0004020202020204" pitchFamily="34" charset="0"/>
              </a:rPr>
              <a:t>Beispiele </a:t>
            </a:r>
          </a:p>
        </p:txBody>
      </p:sp>
      <p:sp>
        <p:nvSpPr>
          <p:cNvPr id="4" name="Foliennummernplatzhalter 3">
            <a:extLst>
              <a:ext uri="{FF2B5EF4-FFF2-40B4-BE49-F238E27FC236}">
                <a16:creationId xmlns:a16="http://schemas.microsoft.com/office/drawing/2014/main" id="{5F67B3CF-4FDC-67E3-6A38-096DE6E2C88F}"/>
              </a:ext>
            </a:extLst>
          </p:cNvPr>
          <p:cNvSpPr>
            <a:spLocks noGrp="1"/>
          </p:cNvSpPr>
          <p:nvPr>
            <p:ph type="sldNum" sz="quarter" idx="12"/>
          </p:nvPr>
        </p:nvSpPr>
        <p:spPr/>
        <p:txBody>
          <a:bodyPr/>
          <a:lstStyle/>
          <a:p>
            <a:fld id="{245933E4-5A8D-4573-83CD-19BCBED2BAC2}" type="slidenum">
              <a:rPr lang="de-DE" noProof="0" smtClean="0"/>
              <a:t>16</a:t>
            </a:fld>
            <a:endParaRPr lang="de-DE" noProof="0" dirty="0"/>
          </a:p>
        </p:txBody>
      </p:sp>
      <p:sp>
        <p:nvSpPr>
          <p:cNvPr id="10" name="Additionszeichen 9">
            <a:extLst>
              <a:ext uri="{FF2B5EF4-FFF2-40B4-BE49-F238E27FC236}">
                <a16:creationId xmlns:a16="http://schemas.microsoft.com/office/drawing/2014/main" id="{087B9060-228D-D139-1EFE-575760C76540}"/>
              </a:ext>
            </a:extLst>
          </p:cNvPr>
          <p:cNvSpPr/>
          <p:nvPr/>
        </p:nvSpPr>
        <p:spPr>
          <a:xfrm>
            <a:off x="1120588" y="2008094"/>
            <a:ext cx="788894" cy="663388"/>
          </a:xfrm>
          <a:prstGeom prst="mathPlus">
            <a:avLst/>
          </a:prstGeom>
          <a:solidFill>
            <a:srgbClr val="72A1CF"/>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noProof="0" dirty="0"/>
          </a:p>
        </p:txBody>
      </p:sp>
      <p:sp>
        <p:nvSpPr>
          <p:cNvPr id="11" name="Textfeld 10">
            <a:extLst>
              <a:ext uri="{FF2B5EF4-FFF2-40B4-BE49-F238E27FC236}">
                <a16:creationId xmlns:a16="http://schemas.microsoft.com/office/drawing/2014/main" id="{585BB643-DFC3-24FD-FB5D-700B2546E425}"/>
              </a:ext>
            </a:extLst>
          </p:cNvPr>
          <p:cNvSpPr txBox="1"/>
          <p:nvPr/>
        </p:nvSpPr>
        <p:spPr>
          <a:xfrm>
            <a:off x="2017059" y="2133600"/>
            <a:ext cx="5289176" cy="1477328"/>
          </a:xfrm>
          <a:prstGeom prst="rect">
            <a:avLst/>
          </a:prstGeom>
          <a:noFill/>
        </p:spPr>
        <p:txBody>
          <a:bodyPr wrap="square" rtlCol="0">
            <a:spAutoFit/>
          </a:bodyPr>
          <a:lstStyle/>
          <a:p>
            <a:r>
              <a:rPr lang="de-DE" b="1" noProof="0" dirty="0"/>
              <a:t>„Dieses Produkt berücksichtigt ökologische Merkmale gemäß den jeweiligen Produktunterlagen“</a:t>
            </a:r>
          </a:p>
          <a:p>
            <a:r>
              <a:rPr lang="de-DE" noProof="0" dirty="0"/>
              <a:t>	- spezifisch, benennt konkreten Vorteil &amp; 	  macht klar worauf sie sich bezieht</a:t>
            </a:r>
          </a:p>
          <a:p>
            <a:r>
              <a:rPr lang="de-DE" noProof="0" dirty="0"/>
              <a:t>	- überprüfbare Quelle</a:t>
            </a:r>
          </a:p>
        </p:txBody>
      </p:sp>
      <p:sp>
        <p:nvSpPr>
          <p:cNvPr id="12" name="Textfeld 11">
            <a:extLst>
              <a:ext uri="{FF2B5EF4-FFF2-40B4-BE49-F238E27FC236}">
                <a16:creationId xmlns:a16="http://schemas.microsoft.com/office/drawing/2014/main" id="{6F46C0FD-7A01-384F-A30E-D63374C2D7A4}"/>
              </a:ext>
            </a:extLst>
          </p:cNvPr>
          <p:cNvSpPr txBox="1"/>
          <p:nvPr/>
        </p:nvSpPr>
        <p:spPr>
          <a:xfrm>
            <a:off x="1120588" y="3639671"/>
            <a:ext cx="10793506" cy="1200329"/>
          </a:xfrm>
          <a:prstGeom prst="rect">
            <a:avLst/>
          </a:prstGeom>
          <a:noFill/>
        </p:spPr>
        <p:txBody>
          <a:bodyPr wrap="square" rtlCol="0">
            <a:spAutoFit/>
          </a:bodyPr>
          <a:lstStyle/>
          <a:p>
            <a:endParaRPr lang="de-DE" noProof="0" dirty="0"/>
          </a:p>
          <a:p>
            <a:endParaRPr lang="de-DE" noProof="0" dirty="0"/>
          </a:p>
          <a:p>
            <a:endParaRPr lang="de-DE" noProof="0" dirty="0"/>
          </a:p>
          <a:p>
            <a:endParaRPr lang="de-DE" noProof="0" dirty="0"/>
          </a:p>
        </p:txBody>
      </p:sp>
      <p:sp>
        <p:nvSpPr>
          <p:cNvPr id="13" name="Minuszeichen 12">
            <a:extLst>
              <a:ext uri="{FF2B5EF4-FFF2-40B4-BE49-F238E27FC236}">
                <a16:creationId xmlns:a16="http://schemas.microsoft.com/office/drawing/2014/main" id="{0CE5A7F1-F943-9DC4-0A04-7ABAF8F8D055}"/>
              </a:ext>
            </a:extLst>
          </p:cNvPr>
          <p:cNvSpPr/>
          <p:nvPr/>
        </p:nvSpPr>
        <p:spPr>
          <a:xfrm>
            <a:off x="1163170" y="4114799"/>
            <a:ext cx="703730" cy="430307"/>
          </a:xfrm>
          <a:prstGeom prst="mathMinus">
            <a:avLst>
              <a:gd name="adj1" fmla="val 36020"/>
            </a:avLst>
          </a:prstGeom>
          <a:solidFill>
            <a:srgbClr val="72A1C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solidFill>
                <a:srgbClr val="72A1CF"/>
              </a:solidFill>
            </a:endParaRPr>
          </a:p>
        </p:txBody>
      </p:sp>
      <p:sp>
        <p:nvSpPr>
          <p:cNvPr id="15" name="Textfeld 14">
            <a:extLst>
              <a:ext uri="{FF2B5EF4-FFF2-40B4-BE49-F238E27FC236}">
                <a16:creationId xmlns:a16="http://schemas.microsoft.com/office/drawing/2014/main" id="{06830F37-6D40-BAEF-2FBC-03C137C58D8B}"/>
              </a:ext>
            </a:extLst>
          </p:cNvPr>
          <p:cNvSpPr txBox="1"/>
          <p:nvPr/>
        </p:nvSpPr>
        <p:spPr>
          <a:xfrm>
            <a:off x="2017059" y="4114799"/>
            <a:ext cx="9663953" cy="1200329"/>
          </a:xfrm>
          <a:prstGeom prst="rect">
            <a:avLst/>
          </a:prstGeom>
          <a:noFill/>
        </p:spPr>
        <p:txBody>
          <a:bodyPr wrap="square" rtlCol="0">
            <a:spAutoFit/>
          </a:bodyPr>
          <a:lstStyle/>
          <a:p>
            <a:r>
              <a:rPr lang="de-DE" b="1" noProof="0" dirty="0"/>
              <a:t>„Das Produkt ist nachhaltig“</a:t>
            </a:r>
          </a:p>
          <a:p>
            <a:r>
              <a:rPr lang="de-DE" noProof="0" dirty="0"/>
              <a:t>	- kein konkreter Umweltvorteil genannt</a:t>
            </a:r>
          </a:p>
          <a:p>
            <a:r>
              <a:rPr lang="de-DE" noProof="0" dirty="0"/>
              <a:t>	- keine überprüfbare Grundlage </a:t>
            </a:r>
          </a:p>
          <a:p>
            <a:r>
              <a:rPr lang="de-DE" noProof="0" dirty="0"/>
              <a:t>	</a:t>
            </a:r>
          </a:p>
        </p:txBody>
      </p:sp>
    </p:spTree>
    <p:extLst>
      <p:ext uri="{BB962C8B-B14F-4D97-AF65-F5344CB8AC3E}">
        <p14:creationId xmlns:p14="http://schemas.microsoft.com/office/powerpoint/2010/main" val="1123887866"/>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40AA4F-843F-8910-2250-9976C9BD2096}"/>
              </a:ext>
            </a:extLst>
          </p:cNvPr>
          <p:cNvSpPr>
            <a:spLocks noGrp="1"/>
          </p:cNvSpPr>
          <p:nvPr>
            <p:ph type="title"/>
          </p:nvPr>
        </p:nvSpPr>
        <p:spPr/>
        <p:txBody>
          <a:bodyPr>
            <a:normAutofit/>
          </a:bodyPr>
          <a:lstStyle/>
          <a:p>
            <a:r>
              <a:rPr lang="de-DE" sz="3200" b="1" dirty="0">
                <a:solidFill>
                  <a:srgbClr val="6699CC"/>
                </a:solidFill>
                <a:latin typeface="Aptos Display" panose="020B0004020202020204" pitchFamily="34" charset="0"/>
              </a:rPr>
              <a:t>Beispiele aus der Praxis</a:t>
            </a:r>
            <a:endParaRPr lang="de-AT" sz="3200" dirty="0"/>
          </a:p>
        </p:txBody>
      </p:sp>
      <p:sp>
        <p:nvSpPr>
          <p:cNvPr id="3" name="Textplatzhalter 2">
            <a:extLst>
              <a:ext uri="{FF2B5EF4-FFF2-40B4-BE49-F238E27FC236}">
                <a16:creationId xmlns:a16="http://schemas.microsoft.com/office/drawing/2014/main" id="{05CDC149-72F7-B91D-C8EC-B4371E35B652}"/>
              </a:ext>
            </a:extLst>
          </p:cNvPr>
          <p:cNvSpPr>
            <a:spLocks noGrp="1"/>
          </p:cNvSpPr>
          <p:nvPr>
            <p:ph type="body" idx="1"/>
          </p:nvPr>
        </p:nvSpPr>
        <p:spPr>
          <a:xfrm>
            <a:off x="862014" y="1433513"/>
            <a:ext cx="5157787" cy="823912"/>
          </a:xfrm>
        </p:spPr>
        <p:txBody>
          <a:bodyPr/>
          <a:lstStyle/>
          <a:p>
            <a:r>
              <a:rPr lang="de-DE" dirty="0"/>
              <a:t>„Umweltfreundlicher unterwegs“</a:t>
            </a:r>
            <a:endParaRPr lang="de-AT" dirty="0"/>
          </a:p>
        </p:txBody>
      </p:sp>
      <p:sp>
        <p:nvSpPr>
          <p:cNvPr id="4" name="Inhaltsplatzhalter 3">
            <a:extLst>
              <a:ext uri="{FF2B5EF4-FFF2-40B4-BE49-F238E27FC236}">
                <a16:creationId xmlns:a16="http://schemas.microsoft.com/office/drawing/2014/main" id="{6F1E46D2-69CF-0974-2FF8-4E02FFF5E470}"/>
              </a:ext>
            </a:extLst>
          </p:cNvPr>
          <p:cNvSpPr>
            <a:spLocks noGrp="1"/>
          </p:cNvSpPr>
          <p:nvPr>
            <p:ph sz="half" idx="2"/>
          </p:nvPr>
        </p:nvSpPr>
        <p:spPr/>
        <p:txBody>
          <a:bodyPr>
            <a:normAutofit/>
          </a:bodyPr>
          <a:lstStyle/>
          <a:p>
            <a:r>
              <a:rPr lang="de-DE" sz="2000" dirty="0"/>
              <a:t>Darf man sagen dass der öffentliche Verkehr umweltfreundlicher ist als der private?</a:t>
            </a:r>
          </a:p>
          <a:p>
            <a:r>
              <a:rPr lang="de-DE" sz="2000" dirty="0"/>
              <a:t>Ein sachlicher Vergleich kann grundsätzlich belegbar sein</a:t>
            </a:r>
          </a:p>
          <a:p>
            <a:r>
              <a:rPr lang="de-DE" sz="2000" dirty="0"/>
              <a:t>Problematische ist die allgemeine Formulierung</a:t>
            </a:r>
          </a:p>
          <a:p>
            <a:r>
              <a:rPr lang="de-DE" sz="2000" dirty="0"/>
              <a:t>Besser sind konkrete Aussagen</a:t>
            </a:r>
          </a:p>
          <a:p>
            <a:pPr lvl="1"/>
            <a:r>
              <a:rPr lang="de-DE" sz="2000" dirty="0"/>
              <a:t>Emissionen</a:t>
            </a:r>
          </a:p>
          <a:p>
            <a:pPr lvl="1"/>
            <a:r>
              <a:rPr lang="de-DE" sz="2000" dirty="0"/>
              <a:t>Energieverbrauch oder einem klar definierten Vergleich pro Kilometer</a:t>
            </a:r>
          </a:p>
        </p:txBody>
      </p:sp>
      <p:sp>
        <p:nvSpPr>
          <p:cNvPr id="5" name="Textplatzhalter 4">
            <a:extLst>
              <a:ext uri="{FF2B5EF4-FFF2-40B4-BE49-F238E27FC236}">
                <a16:creationId xmlns:a16="http://schemas.microsoft.com/office/drawing/2014/main" id="{EA0AD3BD-4C19-B676-1257-D1B29D5DDDB8}"/>
              </a:ext>
            </a:extLst>
          </p:cNvPr>
          <p:cNvSpPr>
            <a:spLocks noGrp="1"/>
          </p:cNvSpPr>
          <p:nvPr>
            <p:ph type="body" sz="quarter" idx="3"/>
          </p:nvPr>
        </p:nvSpPr>
        <p:spPr>
          <a:xfrm>
            <a:off x="6172200" y="1428751"/>
            <a:ext cx="5183188" cy="823912"/>
          </a:xfrm>
        </p:spPr>
        <p:txBody>
          <a:bodyPr/>
          <a:lstStyle/>
          <a:p>
            <a:r>
              <a:rPr lang="de-DE" dirty="0"/>
              <a:t>„Sauber unterwegs“</a:t>
            </a:r>
            <a:endParaRPr lang="de-AT" dirty="0"/>
          </a:p>
        </p:txBody>
      </p:sp>
      <p:sp>
        <p:nvSpPr>
          <p:cNvPr id="6" name="Inhaltsplatzhalter 5">
            <a:extLst>
              <a:ext uri="{FF2B5EF4-FFF2-40B4-BE49-F238E27FC236}">
                <a16:creationId xmlns:a16="http://schemas.microsoft.com/office/drawing/2014/main" id="{EB2D3ACA-503D-DBA5-21B4-4968C97A4776}"/>
              </a:ext>
            </a:extLst>
          </p:cNvPr>
          <p:cNvSpPr>
            <a:spLocks noGrp="1"/>
          </p:cNvSpPr>
          <p:nvPr>
            <p:ph sz="quarter" idx="4"/>
          </p:nvPr>
        </p:nvSpPr>
        <p:spPr/>
        <p:txBody>
          <a:bodyPr>
            <a:normAutofit/>
          </a:bodyPr>
          <a:lstStyle/>
          <a:p>
            <a:r>
              <a:rPr lang="de-DE" sz="2000" dirty="0"/>
              <a:t>Diese Aussage kann – abhängig von Gestaltung und Kontext unterschiedlich verstanden werden</a:t>
            </a:r>
          </a:p>
          <a:p>
            <a:r>
              <a:rPr lang="de-DE" sz="2000" dirty="0"/>
              <a:t>Bei der Stadtreinigung liegt z.B. die Bedeutung „unterwegs für saubere Straßen“ näher als eine ökologische aussage über das Fahrzeug selbst</a:t>
            </a:r>
          </a:p>
          <a:p>
            <a:r>
              <a:rPr lang="de-DE" sz="2000" dirty="0"/>
              <a:t>Problem wenn Claim den Eindruck vermittelt das Fahrzeug selbst ist umweltfreundlich</a:t>
            </a:r>
          </a:p>
          <a:p>
            <a:r>
              <a:rPr lang="de-DE" sz="2000" dirty="0"/>
              <a:t>Daher mögliche Konkretisierung -&gt; „Für saubere Straßen unterwegs“</a:t>
            </a:r>
            <a:endParaRPr lang="de-AT" sz="2000" dirty="0"/>
          </a:p>
        </p:txBody>
      </p:sp>
      <p:sp>
        <p:nvSpPr>
          <p:cNvPr id="7" name="Foliennummernplatzhalter 6">
            <a:extLst>
              <a:ext uri="{FF2B5EF4-FFF2-40B4-BE49-F238E27FC236}">
                <a16:creationId xmlns:a16="http://schemas.microsoft.com/office/drawing/2014/main" id="{128D5F1B-063F-C890-DCAD-A234C29B1B44}"/>
              </a:ext>
            </a:extLst>
          </p:cNvPr>
          <p:cNvSpPr>
            <a:spLocks noGrp="1"/>
          </p:cNvSpPr>
          <p:nvPr>
            <p:ph type="sldNum" sz="quarter" idx="12"/>
          </p:nvPr>
        </p:nvSpPr>
        <p:spPr/>
        <p:txBody>
          <a:bodyPr/>
          <a:lstStyle/>
          <a:p>
            <a:fld id="{245933E4-5A8D-4573-83CD-19BCBED2BAC2}" type="slidenum">
              <a:rPr lang="de-AT" smtClean="0"/>
              <a:t>17</a:t>
            </a:fld>
            <a:endParaRPr lang="de-AT"/>
          </a:p>
        </p:txBody>
      </p:sp>
    </p:spTree>
    <p:extLst>
      <p:ext uri="{BB962C8B-B14F-4D97-AF65-F5344CB8AC3E}">
        <p14:creationId xmlns:p14="http://schemas.microsoft.com/office/powerpoint/2010/main" val="912404131"/>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1C129-7EAD-FE32-0690-A362F4E8072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5C77CF7-6705-1C32-C2B2-B16846EC22B6}"/>
              </a:ext>
            </a:extLst>
          </p:cNvPr>
          <p:cNvSpPr>
            <a:spLocks noGrp="1"/>
          </p:cNvSpPr>
          <p:nvPr>
            <p:ph type="title"/>
          </p:nvPr>
        </p:nvSpPr>
        <p:spPr>
          <a:xfrm>
            <a:off x="838200" y="410368"/>
            <a:ext cx="10515600" cy="1325563"/>
          </a:xfrm>
        </p:spPr>
        <p:txBody>
          <a:bodyPr>
            <a:normAutofit/>
          </a:bodyPr>
          <a:lstStyle/>
          <a:p>
            <a:r>
              <a:rPr lang="de-DE" sz="3100" b="1" noProof="0" dirty="0">
                <a:solidFill>
                  <a:srgbClr val="6699CC"/>
                </a:solidFill>
                <a:latin typeface="Aptos Display" panose="020B0004020202020204" pitchFamily="34" charset="0"/>
              </a:rPr>
              <a:t>Erfasste Bereiche in Bezug auf Greenwashing</a:t>
            </a:r>
          </a:p>
        </p:txBody>
      </p:sp>
      <p:sp>
        <p:nvSpPr>
          <p:cNvPr id="4" name="Foliennummernplatzhalter 3">
            <a:extLst>
              <a:ext uri="{FF2B5EF4-FFF2-40B4-BE49-F238E27FC236}">
                <a16:creationId xmlns:a16="http://schemas.microsoft.com/office/drawing/2014/main" id="{355847A4-9704-A39F-C16E-6C80937E2C0D}"/>
              </a:ext>
            </a:extLst>
          </p:cNvPr>
          <p:cNvSpPr>
            <a:spLocks noGrp="1"/>
          </p:cNvSpPr>
          <p:nvPr>
            <p:ph type="sldNum" sz="quarter" idx="12"/>
          </p:nvPr>
        </p:nvSpPr>
        <p:spPr/>
        <p:txBody>
          <a:bodyPr/>
          <a:lstStyle/>
          <a:p>
            <a:fld id="{245933E4-5A8D-4573-83CD-19BCBED2BAC2}" type="slidenum">
              <a:rPr lang="de-DE" noProof="0" smtClean="0"/>
              <a:t>18</a:t>
            </a:fld>
            <a:endParaRPr lang="de-DE" noProof="0" dirty="0"/>
          </a:p>
        </p:txBody>
      </p:sp>
      <p:sp>
        <p:nvSpPr>
          <p:cNvPr id="7" name="Inhaltsplatzhalter 6">
            <a:extLst>
              <a:ext uri="{FF2B5EF4-FFF2-40B4-BE49-F238E27FC236}">
                <a16:creationId xmlns:a16="http://schemas.microsoft.com/office/drawing/2014/main" id="{E43CCEE3-13EE-0BAF-6BAB-396B4E6C5C42}"/>
              </a:ext>
            </a:extLst>
          </p:cNvPr>
          <p:cNvSpPr>
            <a:spLocks noGrp="1"/>
          </p:cNvSpPr>
          <p:nvPr>
            <p:ph idx="1"/>
          </p:nvPr>
        </p:nvSpPr>
        <p:spPr/>
        <p:txBody>
          <a:bodyPr>
            <a:normAutofit/>
          </a:bodyPr>
          <a:lstStyle/>
          <a:p>
            <a:r>
              <a:rPr lang="de-DE" sz="2000" noProof="0" dirty="0"/>
              <a:t>Anbringen von Nachhaltigkeitszertifikaten ohne anerkanntes Zertifizierungssystem</a:t>
            </a:r>
          </a:p>
          <a:p>
            <a:pPr marL="0" indent="0">
              <a:buNone/>
            </a:pPr>
            <a:endParaRPr lang="de-DE" sz="2000" dirty="0"/>
          </a:p>
          <a:p>
            <a:r>
              <a:rPr lang="de-DE" sz="2000" dirty="0"/>
              <a:t>Zukunftsbezogene Umweltaussagen </a:t>
            </a:r>
          </a:p>
          <a:p>
            <a:endParaRPr lang="de-DE" sz="2000" noProof="0" dirty="0"/>
          </a:p>
          <a:p>
            <a:r>
              <a:rPr lang="de-DE" sz="2000" noProof="0" dirty="0"/>
              <a:t>Sehr allgemeine Umweltclaims</a:t>
            </a:r>
          </a:p>
          <a:p>
            <a:endParaRPr lang="de-DE" sz="2000" noProof="0" dirty="0"/>
          </a:p>
          <a:p>
            <a:r>
              <a:rPr lang="de-DE" sz="2000" b="1" dirty="0"/>
              <a:t>Umweltaussagen zum gesamten Produkt oder Unternehmen welche allerdings nur einen Aspekt betreffen</a:t>
            </a:r>
          </a:p>
          <a:p>
            <a:endParaRPr lang="de-DE" sz="2000" noProof="0" dirty="0"/>
          </a:p>
          <a:p>
            <a:r>
              <a:rPr lang="de-DE" sz="2000" noProof="0" dirty="0"/>
              <a:t>Produktbezogene Aussagen im Bezug auf Treibhausgasemissionen welche auf Kompensationsmaßnahmen beruhen</a:t>
            </a:r>
          </a:p>
          <a:p>
            <a:endParaRPr lang="de-DE" sz="2000" noProof="0" dirty="0"/>
          </a:p>
          <a:p>
            <a:endParaRPr lang="de-DE" sz="2000" noProof="0" dirty="0"/>
          </a:p>
        </p:txBody>
      </p:sp>
    </p:spTree>
    <p:extLst>
      <p:ext uri="{BB962C8B-B14F-4D97-AF65-F5344CB8AC3E}">
        <p14:creationId xmlns:p14="http://schemas.microsoft.com/office/powerpoint/2010/main" val="1319755234"/>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D3CAA9-5BC7-4343-BF09-B11F3C8D620D}"/>
              </a:ext>
            </a:extLst>
          </p:cNvPr>
          <p:cNvSpPr>
            <a:spLocks noGrp="1"/>
          </p:cNvSpPr>
          <p:nvPr>
            <p:ph type="title"/>
          </p:nvPr>
        </p:nvSpPr>
        <p:spPr>
          <a:xfrm>
            <a:off x="902781" y="410368"/>
            <a:ext cx="10515600" cy="1325563"/>
          </a:xfrm>
        </p:spPr>
        <p:txBody>
          <a:bodyPr>
            <a:normAutofit/>
          </a:bodyPr>
          <a:lstStyle/>
          <a:p>
            <a:r>
              <a:rPr lang="de-DE" sz="3200" b="1" noProof="0" dirty="0">
                <a:solidFill>
                  <a:srgbClr val="6699CC"/>
                </a:solidFill>
                <a:latin typeface="Aptos Display" panose="020B0004020202020204" pitchFamily="34" charset="0"/>
              </a:rPr>
              <a:t>Aussagen über Teilaspekte </a:t>
            </a:r>
            <a:endParaRPr lang="de-DE" sz="3100" b="1" noProof="0" dirty="0">
              <a:solidFill>
                <a:srgbClr val="548CC4"/>
              </a:solidFill>
              <a:latin typeface="Aptos Display" panose="020B0004020202020204" pitchFamily="34" charset="0"/>
            </a:endParaRPr>
          </a:p>
        </p:txBody>
      </p:sp>
      <p:sp>
        <p:nvSpPr>
          <p:cNvPr id="3" name="Inhaltsplatzhalter 2">
            <a:extLst>
              <a:ext uri="{FF2B5EF4-FFF2-40B4-BE49-F238E27FC236}">
                <a16:creationId xmlns:a16="http://schemas.microsoft.com/office/drawing/2014/main" id="{82E2460B-4E5E-49AE-A861-6E7D6E661507}"/>
              </a:ext>
            </a:extLst>
          </p:cNvPr>
          <p:cNvSpPr>
            <a:spLocks noGrp="1"/>
          </p:cNvSpPr>
          <p:nvPr>
            <p:ph idx="1"/>
          </p:nvPr>
        </p:nvSpPr>
        <p:spPr/>
        <p:txBody>
          <a:bodyPr>
            <a:normAutofit/>
          </a:bodyPr>
          <a:lstStyle/>
          <a:p>
            <a:pPr algn="just"/>
            <a:r>
              <a:rPr lang="de-DE" sz="2000" noProof="0" dirty="0"/>
              <a:t>Die </a:t>
            </a:r>
            <a:r>
              <a:rPr lang="de-DE" sz="2000" noProof="0" dirty="0" err="1"/>
              <a:t>EmpCo</a:t>
            </a:r>
            <a:r>
              <a:rPr lang="de-DE" sz="2000" noProof="0" dirty="0"/>
              <a:t>-RL will zudem verhindern, dass Unternehmen einzelne positive Teilaspekte auf das gesamte Produkt oder die gesamte Geschäftstätigkeit übertragen.</a:t>
            </a:r>
          </a:p>
          <a:p>
            <a:pPr algn="just"/>
            <a:r>
              <a:rPr lang="de-DE" sz="2000" noProof="0" dirty="0"/>
              <a:t>Eine Aussage darf also </a:t>
            </a:r>
            <a:r>
              <a:rPr lang="de-DE" sz="2000" u="sng" noProof="0" dirty="0"/>
              <a:t>nicht den Eindruck vermitteln, ein gesamtes Unternehmen, ein gesamtes Produkt oder das gesamte Portfolio sei nachhaltig oder umweltfreundlich, wenn sich der Vorteil tatsächlich nur auf einen Teilbereich bezieht. </a:t>
            </a:r>
          </a:p>
          <a:p>
            <a:pPr algn="just"/>
            <a:r>
              <a:rPr lang="de-DE" sz="2000" u="sng" dirty="0"/>
              <a:t>Beispiel</a:t>
            </a:r>
          </a:p>
          <a:p>
            <a:pPr lvl="1" algn="just"/>
            <a:r>
              <a:rPr lang="de-DE" sz="2000" dirty="0"/>
              <a:t>Ein bestimmter Unternehmensstandort verwendet Strom aus erneuerbaren Energien</a:t>
            </a:r>
          </a:p>
          <a:p>
            <a:pPr lvl="1" algn="just"/>
            <a:r>
              <a:rPr lang="de-DE" sz="2000" dirty="0"/>
              <a:t>Daraus folgt nicht automatisch „Unser Unternehmen verwendet erneuerbare Energie“</a:t>
            </a:r>
            <a:endParaRPr lang="de-DE" sz="2000" u="sng" noProof="0" dirty="0"/>
          </a:p>
          <a:p>
            <a:pPr algn="just"/>
            <a:r>
              <a:rPr lang="de-DE" sz="2000" noProof="0" dirty="0"/>
              <a:t>Entscheidend ist daher immer der </a:t>
            </a:r>
            <a:r>
              <a:rPr lang="de-DE" sz="2000" u="sng" noProof="0" dirty="0"/>
              <a:t>richtige Bezugsgegenstand:</a:t>
            </a:r>
            <a:r>
              <a:rPr lang="de-DE" sz="2000" noProof="0" dirty="0"/>
              <a:t> Filiale, Standort, Mobilität, Energie, Produkt oder Portfolio.</a:t>
            </a:r>
          </a:p>
          <a:p>
            <a:endParaRPr lang="de-DE" sz="1600" noProof="0" dirty="0"/>
          </a:p>
        </p:txBody>
      </p:sp>
      <p:sp>
        <p:nvSpPr>
          <p:cNvPr id="4" name="Foliennummernplatzhalter 3">
            <a:extLst>
              <a:ext uri="{FF2B5EF4-FFF2-40B4-BE49-F238E27FC236}">
                <a16:creationId xmlns:a16="http://schemas.microsoft.com/office/drawing/2014/main" id="{C9807079-2CD7-4A08-FF09-D641124BFC24}"/>
              </a:ext>
            </a:extLst>
          </p:cNvPr>
          <p:cNvSpPr>
            <a:spLocks noGrp="1"/>
          </p:cNvSpPr>
          <p:nvPr>
            <p:ph type="sldNum" sz="quarter" idx="12"/>
          </p:nvPr>
        </p:nvSpPr>
        <p:spPr/>
        <p:txBody>
          <a:bodyPr/>
          <a:lstStyle/>
          <a:p>
            <a:fld id="{245933E4-5A8D-4573-83CD-19BCBED2BAC2}" type="slidenum">
              <a:rPr lang="de-DE" noProof="0" smtClean="0"/>
              <a:t>19</a:t>
            </a:fld>
            <a:endParaRPr lang="de-DE" noProof="0" dirty="0"/>
          </a:p>
        </p:txBody>
      </p:sp>
    </p:spTree>
    <p:extLst>
      <p:ext uri="{BB962C8B-B14F-4D97-AF65-F5344CB8AC3E}">
        <p14:creationId xmlns:p14="http://schemas.microsoft.com/office/powerpoint/2010/main" val="2775632597"/>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582EBF-C16D-4914-B46F-65C12E875C0C}"/>
              </a:ext>
            </a:extLst>
          </p:cNvPr>
          <p:cNvSpPr>
            <a:spLocks noGrp="1"/>
          </p:cNvSpPr>
          <p:nvPr>
            <p:ph type="title"/>
          </p:nvPr>
        </p:nvSpPr>
        <p:spPr>
          <a:xfrm>
            <a:off x="838200" y="410368"/>
            <a:ext cx="10515600" cy="1325563"/>
          </a:xfrm>
        </p:spPr>
        <p:txBody>
          <a:bodyPr>
            <a:normAutofit/>
          </a:bodyPr>
          <a:lstStyle/>
          <a:p>
            <a:r>
              <a:rPr lang="de-DE" sz="3100" b="1" noProof="0" dirty="0">
                <a:solidFill>
                  <a:srgbClr val="6699CC"/>
                </a:solidFill>
                <a:latin typeface="Aptos Display" panose="020B0004020202020204" pitchFamily="34" charset="0"/>
              </a:rPr>
              <a:t>Beispiele </a:t>
            </a:r>
          </a:p>
        </p:txBody>
      </p:sp>
      <p:sp>
        <p:nvSpPr>
          <p:cNvPr id="3" name="Inhaltsplatzhalter 2">
            <a:extLst>
              <a:ext uri="{FF2B5EF4-FFF2-40B4-BE49-F238E27FC236}">
                <a16:creationId xmlns:a16="http://schemas.microsoft.com/office/drawing/2014/main" id="{EAC24BA5-4C55-4854-BCBF-D001AFD7AC49}"/>
              </a:ext>
            </a:extLst>
          </p:cNvPr>
          <p:cNvSpPr>
            <a:spLocks noGrp="1"/>
          </p:cNvSpPr>
          <p:nvPr>
            <p:ph idx="1"/>
          </p:nvPr>
        </p:nvSpPr>
        <p:spPr/>
        <p:txBody>
          <a:bodyPr>
            <a:normAutofit/>
          </a:bodyPr>
          <a:lstStyle/>
          <a:p>
            <a:pPr marL="0" indent="0">
              <a:lnSpc>
                <a:spcPct val="100000"/>
              </a:lnSpc>
              <a:spcBef>
                <a:spcPts val="0"/>
              </a:spcBef>
              <a:spcAft>
                <a:spcPts val="600"/>
              </a:spcAft>
              <a:buNone/>
            </a:pPr>
            <a:endParaRPr lang="de-DE" sz="2200" noProof="0" dirty="0">
              <a:solidFill>
                <a:schemeClr val="tx2"/>
              </a:solidFill>
              <a:latin typeface="Aptos" panose="020B0004020202020204" pitchFamily="34" charset="0"/>
              <a:cs typeface="Calibri" panose="020F0502020204030204" pitchFamily="34" charset="0"/>
            </a:endParaRPr>
          </a:p>
          <a:p>
            <a:pPr marL="0" indent="0">
              <a:lnSpc>
                <a:spcPct val="100000"/>
              </a:lnSpc>
              <a:spcBef>
                <a:spcPts val="0"/>
              </a:spcBef>
              <a:spcAft>
                <a:spcPts val="600"/>
              </a:spcAft>
              <a:buNone/>
            </a:pPr>
            <a:endParaRPr lang="de-DE" sz="2200" noProof="0" dirty="0">
              <a:solidFill>
                <a:schemeClr val="tx2"/>
              </a:solidFill>
              <a:latin typeface="Aptos" panose="020B0004020202020204" pitchFamily="34" charset="0"/>
              <a:cs typeface="Calibri" panose="020F0502020204030204" pitchFamily="34" charset="0"/>
            </a:endParaRPr>
          </a:p>
          <a:p>
            <a:pPr marL="0" indent="0">
              <a:lnSpc>
                <a:spcPct val="100000"/>
              </a:lnSpc>
              <a:spcBef>
                <a:spcPts val="0"/>
              </a:spcBef>
              <a:spcAft>
                <a:spcPts val="600"/>
              </a:spcAft>
              <a:buNone/>
            </a:pPr>
            <a:endParaRPr lang="de-DE" sz="2200" noProof="0" dirty="0">
              <a:solidFill>
                <a:schemeClr val="tx2"/>
              </a:solidFill>
              <a:latin typeface="Aptos" panose="020B0004020202020204" pitchFamily="34" charset="0"/>
              <a:cs typeface="Calibri" panose="020F0502020204030204" pitchFamily="34" charset="0"/>
            </a:endParaRPr>
          </a:p>
          <a:p>
            <a:pPr marL="0" indent="0">
              <a:lnSpc>
                <a:spcPct val="100000"/>
              </a:lnSpc>
              <a:spcBef>
                <a:spcPts val="0"/>
              </a:spcBef>
              <a:spcAft>
                <a:spcPts val="600"/>
              </a:spcAft>
              <a:buNone/>
            </a:pPr>
            <a:endParaRPr lang="de-DE" sz="2200" noProof="0" dirty="0">
              <a:solidFill>
                <a:schemeClr val="tx2"/>
              </a:solidFill>
              <a:latin typeface="Aptos" panose="020B0004020202020204" pitchFamily="34" charset="0"/>
              <a:cs typeface="Calibri" panose="020F0502020204030204" pitchFamily="34" charset="0"/>
            </a:endParaRPr>
          </a:p>
          <a:p>
            <a:pPr marL="0" indent="0">
              <a:lnSpc>
                <a:spcPct val="100000"/>
              </a:lnSpc>
              <a:spcBef>
                <a:spcPts val="0"/>
              </a:spcBef>
              <a:spcAft>
                <a:spcPts val="600"/>
              </a:spcAft>
              <a:buNone/>
            </a:pPr>
            <a:endParaRPr lang="de-DE" sz="2200" noProof="0" dirty="0">
              <a:solidFill>
                <a:schemeClr val="tx2"/>
              </a:solidFill>
              <a:latin typeface="Aptos" panose="020B0004020202020204" pitchFamily="34" charset="0"/>
              <a:cs typeface="Calibri" panose="020F0502020204030204" pitchFamily="34" charset="0"/>
            </a:endParaRPr>
          </a:p>
          <a:p>
            <a:pPr marL="0" indent="0">
              <a:lnSpc>
                <a:spcPct val="100000"/>
              </a:lnSpc>
              <a:spcBef>
                <a:spcPts val="0"/>
              </a:spcBef>
              <a:spcAft>
                <a:spcPts val="600"/>
              </a:spcAft>
              <a:buNone/>
            </a:pPr>
            <a:endParaRPr lang="de-DE" sz="2200" noProof="0" dirty="0">
              <a:solidFill>
                <a:schemeClr val="tx2"/>
              </a:solidFill>
              <a:latin typeface="Aptos" panose="020B0004020202020204" pitchFamily="34" charset="0"/>
              <a:cs typeface="Calibri" panose="020F0502020204030204" pitchFamily="34" charset="0"/>
            </a:endParaRPr>
          </a:p>
          <a:p>
            <a:pPr marL="0" indent="0">
              <a:lnSpc>
                <a:spcPct val="100000"/>
              </a:lnSpc>
              <a:spcBef>
                <a:spcPts val="0"/>
              </a:spcBef>
              <a:spcAft>
                <a:spcPts val="600"/>
              </a:spcAft>
              <a:buNone/>
            </a:pPr>
            <a:endParaRPr lang="de-DE" sz="2200" noProof="0" dirty="0">
              <a:solidFill>
                <a:schemeClr val="tx2"/>
              </a:solidFill>
              <a:latin typeface="Aptos" panose="020B0004020202020204" pitchFamily="34" charset="0"/>
              <a:cs typeface="Calibri" panose="020F0502020204030204" pitchFamily="34" charset="0"/>
            </a:endParaRPr>
          </a:p>
          <a:p>
            <a:pPr marL="0" indent="0">
              <a:lnSpc>
                <a:spcPct val="100000"/>
              </a:lnSpc>
              <a:spcBef>
                <a:spcPts val="0"/>
              </a:spcBef>
              <a:spcAft>
                <a:spcPts val="600"/>
              </a:spcAft>
              <a:buNone/>
            </a:pPr>
            <a:endParaRPr lang="de-DE" sz="2200" noProof="0" dirty="0">
              <a:solidFill>
                <a:schemeClr val="tx2"/>
              </a:solidFill>
              <a:latin typeface="Aptos" panose="020B0004020202020204" pitchFamily="34" charset="0"/>
              <a:cs typeface="Calibri" panose="020F0502020204030204" pitchFamily="34" charset="0"/>
            </a:endParaRPr>
          </a:p>
          <a:p>
            <a:pPr marL="0" indent="0">
              <a:lnSpc>
                <a:spcPct val="100000"/>
              </a:lnSpc>
              <a:spcBef>
                <a:spcPts val="0"/>
              </a:spcBef>
              <a:spcAft>
                <a:spcPts val="600"/>
              </a:spcAft>
              <a:buNone/>
            </a:pPr>
            <a:endParaRPr lang="de-DE" sz="2200" noProof="0" dirty="0">
              <a:solidFill>
                <a:schemeClr val="tx2"/>
              </a:solidFill>
              <a:latin typeface="Aptos" panose="020B0004020202020204" pitchFamily="34" charset="0"/>
              <a:cs typeface="Calibri" panose="020F0502020204030204" pitchFamily="34" charset="0"/>
            </a:endParaRPr>
          </a:p>
          <a:p>
            <a:pPr marL="0" indent="0">
              <a:lnSpc>
                <a:spcPct val="100000"/>
              </a:lnSpc>
              <a:spcBef>
                <a:spcPts val="0"/>
              </a:spcBef>
              <a:spcAft>
                <a:spcPts val="600"/>
              </a:spcAft>
              <a:buNone/>
            </a:pPr>
            <a:endParaRPr lang="de-DE" sz="2200" noProof="0" dirty="0">
              <a:solidFill>
                <a:schemeClr val="tx2"/>
              </a:solidFill>
              <a:latin typeface="Aptos" panose="020B0004020202020204" pitchFamily="34" charset="0"/>
              <a:cs typeface="Calibri" panose="020F0502020204030204" pitchFamily="34" charset="0"/>
            </a:endParaRPr>
          </a:p>
          <a:p>
            <a:pPr marL="0" indent="0">
              <a:lnSpc>
                <a:spcPct val="100000"/>
              </a:lnSpc>
              <a:spcBef>
                <a:spcPts val="0"/>
              </a:spcBef>
              <a:spcAft>
                <a:spcPts val="600"/>
              </a:spcAft>
              <a:buNone/>
            </a:pPr>
            <a:endParaRPr lang="de-DE" sz="2200" noProof="0" dirty="0">
              <a:solidFill>
                <a:schemeClr val="tx2"/>
              </a:solidFill>
              <a:latin typeface="Aptos" panose="020B0004020202020204" pitchFamily="34" charset="0"/>
              <a:cs typeface="Calibri" panose="020F0502020204030204" pitchFamily="34" charset="0"/>
            </a:endParaRPr>
          </a:p>
          <a:p>
            <a:pPr marL="0" indent="0">
              <a:lnSpc>
                <a:spcPct val="100000"/>
              </a:lnSpc>
              <a:spcBef>
                <a:spcPts val="0"/>
              </a:spcBef>
              <a:spcAft>
                <a:spcPts val="600"/>
              </a:spcAft>
              <a:buNone/>
            </a:pPr>
            <a:endParaRPr lang="de-DE" sz="2200" noProof="0" dirty="0">
              <a:solidFill>
                <a:schemeClr val="tx2"/>
              </a:solidFill>
              <a:latin typeface="Aptos" panose="020B0004020202020204" pitchFamily="34" charset="0"/>
              <a:cs typeface="Calibri" panose="020F0502020204030204" pitchFamily="34" charset="0"/>
            </a:endParaRPr>
          </a:p>
        </p:txBody>
      </p:sp>
      <p:sp>
        <p:nvSpPr>
          <p:cNvPr id="4" name="Foliennummernplatzhalter 3">
            <a:extLst>
              <a:ext uri="{FF2B5EF4-FFF2-40B4-BE49-F238E27FC236}">
                <a16:creationId xmlns:a16="http://schemas.microsoft.com/office/drawing/2014/main" id="{411AAC53-A1D7-6C6B-221E-AF5482BBD5F7}"/>
              </a:ext>
            </a:extLst>
          </p:cNvPr>
          <p:cNvSpPr>
            <a:spLocks noGrp="1"/>
          </p:cNvSpPr>
          <p:nvPr>
            <p:ph type="sldNum" sz="quarter" idx="12"/>
          </p:nvPr>
        </p:nvSpPr>
        <p:spPr/>
        <p:txBody>
          <a:bodyPr/>
          <a:lstStyle/>
          <a:p>
            <a:fld id="{245933E4-5A8D-4573-83CD-19BCBED2BAC2}" type="slidenum">
              <a:rPr lang="de-DE" noProof="0" smtClean="0"/>
              <a:t>20</a:t>
            </a:fld>
            <a:endParaRPr lang="de-DE" noProof="0" dirty="0"/>
          </a:p>
        </p:txBody>
      </p:sp>
      <p:sp>
        <p:nvSpPr>
          <p:cNvPr id="7" name="Additionszeichen 6">
            <a:extLst>
              <a:ext uri="{FF2B5EF4-FFF2-40B4-BE49-F238E27FC236}">
                <a16:creationId xmlns:a16="http://schemas.microsoft.com/office/drawing/2014/main" id="{C9FABBD9-3EC3-B648-A4A9-B4F9342D5D1E}"/>
              </a:ext>
            </a:extLst>
          </p:cNvPr>
          <p:cNvSpPr/>
          <p:nvPr/>
        </p:nvSpPr>
        <p:spPr>
          <a:xfrm>
            <a:off x="1120588" y="2008094"/>
            <a:ext cx="788894" cy="663388"/>
          </a:xfrm>
          <a:prstGeom prst="mathPlus">
            <a:avLst/>
          </a:prstGeom>
          <a:solidFill>
            <a:srgbClr val="72A1CF"/>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noProof="0" dirty="0"/>
          </a:p>
        </p:txBody>
      </p:sp>
      <p:sp>
        <p:nvSpPr>
          <p:cNvPr id="8" name="Textfeld 7">
            <a:extLst>
              <a:ext uri="{FF2B5EF4-FFF2-40B4-BE49-F238E27FC236}">
                <a16:creationId xmlns:a16="http://schemas.microsoft.com/office/drawing/2014/main" id="{9494784E-4BDE-E35E-B783-C3B618E002C2}"/>
              </a:ext>
            </a:extLst>
          </p:cNvPr>
          <p:cNvSpPr txBox="1"/>
          <p:nvPr/>
        </p:nvSpPr>
        <p:spPr>
          <a:xfrm>
            <a:off x="1999129" y="2097757"/>
            <a:ext cx="8032377" cy="923330"/>
          </a:xfrm>
          <a:prstGeom prst="rect">
            <a:avLst/>
          </a:prstGeom>
          <a:noFill/>
        </p:spPr>
        <p:txBody>
          <a:bodyPr wrap="square" rtlCol="0">
            <a:spAutoFit/>
          </a:bodyPr>
          <a:lstStyle/>
          <a:p>
            <a:r>
              <a:rPr lang="de-DE" b="1" noProof="0" dirty="0"/>
              <a:t>„Die Verpackung dieses Produkts besteht zu 80% aus recyceltem Karton“</a:t>
            </a:r>
          </a:p>
          <a:p>
            <a:r>
              <a:rPr lang="de-DE" noProof="0" dirty="0"/>
              <a:t>	- die Aussage ist konkret</a:t>
            </a:r>
          </a:p>
          <a:p>
            <a:r>
              <a:rPr lang="de-DE" noProof="0" dirty="0"/>
              <a:t>	- es ist überprüfbar und betrifft nur den tatsächlichen Teilaspekt</a:t>
            </a:r>
          </a:p>
        </p:txBody>
      </p:sp>
      <p:sp>
        <p:nvSpPr>
          <p:cNvPr id="9" name="Minuszeichen 8">
            <a:extLst>
              <a:ext uri="{FF2B5EF4-FFF2-40B4-BE49-F238E27FC236}">
                <a16:creationId xmlns:a16="http://schemas.microsoft.com/office/drawing/2014/main" id="{47B27C86-4E7E-F760-4CFB-01249F7C2DB3}"/>
              </a:ext>
            </a:extLst>
          </p:cNvPr>
          <p:cNvSpPr/>
          <p:nvPr/>
        </p:nvSpPr>
        <p:spPr>
          <a:xfrm>
            <a:off x="1163170" y="4114799"/>
            <a:ext cx="703730" cy="430307"/>
          </a:xfrm>
          <a:prstGeom prst="mathMinus">
            <a:avLst>
              <a:gd name="adj1" fmla="val 36020"/>
            </a:avLst>
          </a:prstGeom>
          <a:solidFill>
            <a:srgbClr val="72A1C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solidFill>
                <a:srgbClr val="72A1CF"/>
              </a:solidFill>
            </a:endParaRPr>
          </a:p>
        </p:txBody>
      </p:sp>
      <p:sp>
        <p:nvSpPr>
          <p:cNvPr id="10" name="Textfeld 9">
            <a:extLst>
              <a:ext uri="{FF2B5EF4-FFF2-40B4-BE49-F238E27FC236}">
                <a16:creationId xmlns:a16="http://schemas.microsoft.com/office/drawing/2014/main" id="{D76AAAA3-211C-2FEC-346C-868466EAF9DE}"/>
              </a:ext>
            </a:extLst>
          </p:cNvPr>
          <p:cNvSpPr txBox="1"/>
          <p:nvPr/>
        </p:nvSpPr>
        <p:spPr>
          <a:xfrm>
            <a:off x="1866900" y="4114799"/>
            <a:ext cx="8317006" cy="1477328"/>
          </a:xfrm>
          <a:prstGeom prst="rect">
            <a:avLst/>
          </a:prstGeom>
          <a:noFill/>
        </p:spPr>
        <p:txBody>
          <a:bodyPr wrap="square" rtlCol="0">
            <a:spAutoFit/>
          </a:bodyPr>
          <a:lstStyle/>
          <a:p>
            <a:r>
              <a:rPr lang="de-DE" b="1" noProof="0" dirty="0"/>
              <a:t>„Unser Produkt ist klimaneutral“</a:t>
            </a:r>
          </a:p>
          <a:p>
            <a:r>
              <a:rPr lang="de-DE" noProof="0" dirty="0"/>
              <a:t>	- die Aussage klingt so als wäre das gesamte Produkt klimaneutral und ist 	  damit zu pauschal</a:t>
            </a:r>
          </a:p>
          <a:p>
            <a:r>
              <a:rPr lang="de-DE" noProof="0" dirty="0"/>
              <a:t>	- in Wahrheit ist aber nur ein Teil z.B. der Versand klimaneutral oder eben nur 	  die Verpackung zu 80% aus recyceltem Material</a:t>
            </a:r>
          </a:p>
        </p:txBody>
      </p:sp>
    </p:spTree>
    <p:extLst>
      <p:ext uri="{BB962C8B-B14F-4D97-AF65-F5344CB8AC3E}">
        <p14:creationId xmlns:p14="http://schemas.microsoft.com/office/powerpoint/2010/main" val="2909160533"/>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533457-7D18-72F4-F4DA-C83A0D89C3C9}"/>
              </a:ext>
            </a:extLst>
          </p:cNvPr>
          <p:cNvSpPr>
            <a:spLocks noGrp="1"/>
          </p:cNvSpPr>
          <p:nvPr>
            <p:ph type="title"/>
          </p:nvPr>
        </p:nvSpPr>
        <p:spPr/>
        <p:txBody>
          <a:bodyPr>
            <a:normAutofit/>
          </a:bodyPr>
          <a:lstStyle/>
          <a:p>
            <a:r>
              <a:rPr lang="de-DE" sz="3200" b="1" dirty="0">
                <a:solidFill>
                  <a:srgbClr val="6699CC"/>
                </a:solidFill>
                <a:latin typeface="Aptos Display" panose="020B0004020202020204" pitchFamily="34" charset="0"/>
              </a:rPr>
              <a:t>Beispiel aus der Praxis</a:t>
            </a:r>
            <a:endParaRPr lang="de-AT" sz="3200" dirty="0"/>
          </a:p>
        </p:txBody>
      </p:sp>
      <p:sp>
        <p:nvSpPr>
          <p:cNvPr id="3" name="Inhaltsplatzhalter 2">
            <a:extLst>
              <a:ext uri="{FF2B5EF4-FFF2-40B4-BE49-F238E27FC236}">
                <a16:creationId xmlns:a16="http://schemas.microsoft.com/office/drawing/2014/main" id="{CD5940B3-A18A-96FC-1F5B-CD88D896C3F8}"/>
              </a:ext>
            </a:extLst>
          </p:cNvPr>
          <p:cNvSpPr>
            <a:spLocks noGrp="1"/>
          </p:cNvSpPr>
          <p:nvPr>
            <p:ph idx="1"/>
          </p:nvPr>
        </p:nvSpPr>
        <p:spPr/>
        <p:txBody>
          <a:bodyPr>
            <a:normAutofit/>
          </a:bodyPr>
          <a:lstStyle/>
          <a:p>
            <a:r>
              <a:rPr lang="de-DE" sz="2000" dirty="0"/>
              <a:t>Ein Verkehrsunternehmen wirbt mit „</a:t>
            </a:r>
            <a:r>
              <a:rPr lang="de-DE" sz="2000" b="1" dirty="0"/>
              <a:t>100 % Wasserstoff“ </a:t>
            </a:r>
          </a:p>
          <a:p>
            <a:r>
              <a:rPr lang="de-DE" sz="2000" dirty="0"/>
              <a:t>Dieser Claim ist zwar spezifischer als „grün“ oder „nachhaltig“</a:t>
            </a:r>
          </a:p>
          <a:p>
            <a:r>
              <a:rPr lang="de-DE" sz="2000" u="sng" dirty="0"/>
              <a:t>Trotzdem muss klar sein</a:t>
            </a:r>
          </a:p>
          <a:p>
            <a:pPr lvl="1"/>
            <a:r>
              <a:rPr lang="de-DE" sz="2000" dirty="0"/>
              <a:t>Worauf beziehen sich die 100%</a:t>
            </a:r>
          </a:p>
          <a:p>
            <a:pPr lvl="1"/>
            <a:r>
              <a:rPr lang="de-DE" sz="2000" dirty="0"/>
              <a:t>Welcher Teil der Flotte fährt mit Wasserstoff</a:t>
            </a:r>
          </a:p>
          <a:p>
            <a:pPr lvl="1"/>
            <a:r>
              <a:rPr lang="de-DE" sz="2000" dirty="0"/>
              <a:t>Trifft die Aussage auf das gesamte Unternehmen zu -&gt; sonst muss spezifiziert werden worauf sie sich bezieht</a:t>
            </a:r>
          </a:p>
          <a:p>
            <a:pPr lvl="1"/>
            <a:endParaRPr lang="de-DE" sz="1600" dirty="0"/>
          </a:p>
          <a:p>
            <a:pPr lvl="1"/>
            <a:endParaRPr lang="de-DE" sz="1600" dirty="0"/>
          </a:p>
          <a:p>
            <a:pPr marL="457200" lvl="1" indent="0">
              <a:buNone/>
            </a:pPr>
            <a:endParaRPr lang="de-DE" sz="1600" dirty="0"/>
          </a:p>
        </p:txBody>
      </p:sp>
      <p:sp>
        <p:nvSpPr>
          <p:cNvPr id="4" name="Foliennummernplatzhalter 3">
            <a:extLst>
              <a:ext uri="{FF2B5EF4-FFF2-40B4-BE49-F238E27FC236}">
                <a16:creationId xmlns:a16="http://schemas.microsoft.com/office/drawing/2014/main" id="{C4E23F07-9C7F-B592-77F7-891008084E8D}"/>
              </a:ext>
            </a:extLst>
          </p:cNvPr>
          <p:cNvSpPr>
            <a:spLocks noGrp="1"/>
          </p:cNvSpPr>
          <p:nvPr>
            <p:ph type="sldNum" sz="quarter" idx="12"/>
          </p:nvPr>
        </p:nvSpPr>
        <p:spPr/>
        <p:txBody>
          <a:bodyPr/>
          <a:lstStyle/>
          <a:p>
            <a:fld id="{245933E4-5A8D-4573-83CD-19BCBED2BAC2}" type="slidenum">
              <a:rPr lang="de-AT" smtClean="0"/>
              <a:t>21</a:t>
            </a:fld>
            <a:endParaRPr lang="de-AT"/>
          </a:p>
        </p:txBody>
      </p:sp>
    </p:spTree>
    <p:extLst>
      <p:ext uri="{BB962C8B-B14F-4D97-AF65-F5344CB8AC3E}">
        <p14:creationId xmlns:p14="http://schemas.microsoft.com/office/powerpoint/2010/main" val="1920447899"/>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171C7-C4B5-0AA7-EAC5-B7960E77DF9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66F6469-6DFE-6265-C8ED-11C1937AB504}"/>
              </a:ext>
            </a:extLst>
          </p:cNvPr>
          <p:cNvSpPr>
            <a:spLocks noGrp="1"/>
          </p:cNvSpPr>
          <p:nvPr>
            <p:ph type="title"/>
          </p:nvPr>
        </p:nvSpPr>
        <p:spPr>
          <a:xfrm>
            <a:off x="838200" y="410368"/>
            <a:ext cx="10515600" cy="1325563"/>
          </a:xfrm>
        </p:spPr>
        <p:txBody>
          <a:bodyPr>
            <a:normAutofit/>
          </a:bodyPr>
          <a:lstStyle/>
          <a:p>
            <a:r>
              <a:rPr lang="de-DE" sz="3100" b="1" noProof="0" dirty="0">
                <a:solidFill>
                  <a:srgbClr val="6699CC"/>
                </a:solidFill>
                <a:latin typeface="Aptos Display" panose="020B0004020202020204" pitchFamily="34" charset="0"/>
              </a:rPr>
              <a:t>Erfasste Bereiche in Bezug auf Greenwashing</a:t>
            </a:r>
          </a:p>
        </p:txBody>
      </p:sp>
      <p:sp>
        <p:nvSpPr>
          <p:cNvPr id="4" name="Foliennummernplatzhalter 3">
            <a:extLst>
              <a:ext uri="{FF2B5EF4-FFF2-40B4-BE49-F238E27FC236}">
                <a16:creationId xmlns:a16="http://schemas.microsoft.com/office/drawing/2014/main" id="{8183CD35-60EE-848A-31D0-6AD7277EF843}"/>
              </a:ext>
            </a:extLst>
          </p:cNvPr>
          <p:cNvSpPr>
            <a:spLocks noGrp="1"/>
          </p:cNvSpPr>
          <p:nvPr>
            <p:ph type="sldNum" sz="quarter" idx="12"/>
          </p:nvPr>
        </p:nvSpPr>
        <p:spPr/>
        <p:txBody>
          <a:bodyPr/>
          <a:lstStyle/>
          <a:p>
            <a:fld id="{245933E4-5A8D-4573-83CD-19BCBED2BAC2}" type="slidenum">
              <a:rPr lang="de-DE" noProof="0" smtClean="0"/>
              <a:t>22</a:t>
            </a:fld>
            <a:endParaRPr lang="de-DE" noProof="0" dirty="0"/>
          </a:p>
        </p:txBody>
      </p:sp>
      <p:sp>
        <p:nvSpPr>
          <p:cNvPr id="7" name="Inhaltsplatzhalter 6">
            <a:extLst>
              <a:ext uri="{FF2B5EF4-FFF2-40B4-BE49-F238E27FC236}">
                <a16:creationId xmlns:a16="http://schemas.microsoft.com/office/drawing/2014/main" id="{E8B395EC-2AAF-7016-9E85-651C9BF1735A}"/>
              </a:ext>
            </a:extLst>
          </p:cNvPr>
          <p:cNvSpPr>
            <a:spLocks noGrp="1"/>
          </p:cNvSpPr>
          <p:nvPr>
            <p:ph idx="1"/>
          </p:nvPr>
        </p:nvSpPr>
        <p:spPr/>
        <p:txBody>
          <a:bodyPr>
            <a:normAutofit/>
          </a:bodyPr>
          <a:lstStyle/>
          <a:p>
            <a:r>
              <a:rPr lang="de-DE" sz="2000" noProof="0" dirty="0"/>
              <a:t>Anbringen von Nachhaltigkeitszertifikaten ohne anerkanntes Zertifizierungssystem</a:t>
            </a:r>
          </a:p>
          <a:p>
            <a:pPr marL="0" indent="0">
              <a:buNone/>
            </a:pPr>
            <a:endParaRPr lang="de-DE" sz="2000" dirty="0"/>
          </a:p>
          <a:p>
            <a:r>
              <a:rPr lang="de-DE" sz="2000" dirty="0"/>
              <a:t>Zukunftsbezogene Umweltaussagen </a:t>
            </a:r>
          </a:p>
          <a:p>
            <a:endParaRPr lang="de-DE" sz="2000" noProof="0" dirty="0"/>
          </a:p>
          <a:p>
            <a:r>
              <a:rPr lang="de-DE" sz="2000" noProof="0" dirty="0"/>
              <a:t>Sehr allgemeine Umweltclaims</a:t>
            </a:r>
          </a:p>
          <a:p>
            <a:endParaRPr lang="de-DE" sz="2000" noProof="0" dirty="0"/>
          </a:p>
          <a:p>
            <a:r>
              <a:rPr lang="de-DE" sz="2000" dirty="0"/>
              <a:t>Umweltaussagen zum gesamten Produkt oder Unternehmen welche allerdings nur einen Aspekt betreffen</a:t>
            </a:r>
          </a:p>
          <a:p>
            <a:endParaRPr lang="de-DE" sz="2000" noProof="0" dirty="0"/>
          </a:p>
          <a:p>
            <a:r>
              <a:rPr lang="de-DE" sz="2000" b="1" noProof="0" dirty="0"/>
              <a:t>Produktbezogene Aussagen im Bezug auf Treibhausgasemissionen welche auf Kompensationsmaßnahmen beruhen</a:t>
            </a:r>
          </a:p>
          <a:p>
            <a:endParaRPr lang="de-DE" sz="2000" noProof="0" dirty="0"/>
          </a:p>
        </p:txBody>
      </p:sp>
    </p:spTree>
    <p:extLst>
      <p:ext uri="{BB962C8B-B14F-4D97-AF65-F5344CB8AC3E}">
        <p14:creationId xmlns:p14="http://schemas.microsoft.com/office/powerpoint/2010/main" val="742999473"/>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7A6380-0620-43A5-AC70-1706D60979EF}"/>
              </a:ext>
            </a:extLst>
          </p:cNvPr>
          <p:cNvSpPr>
            <a:spLocks noGrp="1"/>
          </p:cNvSpPr>
          <p:nvPr>
            <p:ph type="title"/>
          </p:nvPr>
        </p:nvSpPr>
        <p:spPr>
          <a:xfrm>
            <a:off x="838200" y="410368"/>
            <a:ext cx="10515600" cy="1325563"/>
          </a:xfrm>
        </p:spPr>
        <p:txBody>
          <a:bodyPr>
            <a:normAutofit/>
          </a:bodyPr>
          <a:lstStyle/>
          <a:p>
            <a:r>
              <a:rPr lang="de-DE" sz="3100" b="1" noProof="0" dirty="0">
                <a:solidFill>
                  <a:srgbClr val="548CC4"/>
                </a:solidFill>
                <a:latin typeface="Aptos Display" panose="020B0004020202020204" pitchFamily="34" charset="0"/>
              </a:rPr>
              <a:t>Klimaneutralität und Kompensation von Treibhausgasen </a:t>
            </a:r>
            <a:endParaRPr lang="de-DE" sz="3100" b="1" noProof="0" dirty="0">
              <a:solidFill>
                <a:srgbClr val="6699CC"/>
              </a:solidFill>
              <a:latin typeface="Aptos Display" panose="020B0004020202020204" pitchFamily="34" charset="0"/>
            </a:endParaRPr>
          </a:p>
        </p:txBody>
      </p:sp>
      <p:sp>
        <p:nvSpPr>
          <p:cNvPr id="3" name="Inhaltsplatzhalter 2">
            <a:extLst>
              <a:ext uri="{FF2B5EF4-FFF2-40B4-BE49-F238E27FC236}">
                <a16:creationId xmlns:a16="http://schemas.microsoft.com/office/drawing/2014/main" id="{5203AF9E-557B-4CC5-8BBE-51E83D978016}"/>
              </a:ext>
            </a:extLst>
          </p:cNvPr>
          <p:cNvSpPr>
            <a:spLocks noGrp="1"/>
          </p:cNvSpPr>
          <p:nvPr>
            <p:ph idx="1"/>
          </p:nvPr>
        </p:nvSpPr>
        <p:spPr>
          <a:xfrm>
            <a:off x="838200" y="1825625"/>
            <a:ext cx="10515600" cy="4458634"/>
          </a:xfrm>
        </p:spPr>
        <p:txBody>
          <a:bodyPr>
            <a:normAutofit/>
          </a:bodyPr>
          <a:lstStyle/>
          <a:p>
            <a:pPr marL="0" indent="0">
              <a:lnSpc>
                <a:spcPct val="120000"/>
              </a:lnSpc>
              <a:spcBef>
                <a:spcPts val="0"/>
              </a:spcBef>
              <a:spcAft>
                <a:spcPts val="600"/>
              </a:spcAft>
              <a:buNone/>
              <a:tabLst>
                <a:tab pos="396240" algn="r"/>
                <a:tab pos="431800" algn="l"/>
              </a:tabLst>
            </a:pPr>
            <a:r>
              <a:rPr lang="de-DE" sz="11400" noProof="0" dirty="0">
                <a:latin typeface="Aptos" panose="020B0004020202020204" pitchFamily="34" charset="0"/>
              </a:rPr>
              <a:t>	</a:t>
            </a:r>
            <a:endParaRPr lang="de-DE" sz="5100" noProof="0" dirty="0"/>
          </a:p>
        </p:txBody>
      </p:sp>
      <p:sp>
        <p:nvSpPr>
          <p:cNvPr id="4" name="Foliennummernplatzhalter 3">
            <a:extLst>
              <a:ext uri="{FF2B5EF4-FFF2-40B4-BE49-F238E27FC236}">
                <a16:creationId xmlns:a16="http://schemas.microsoft.com/office/drawing/2014/main" id="{242F4475-9052-661A-05DA-E8FAB4B118DF}"/>
              </a:ext>
            </a:extLst>
          </p:cNvPr>
          <p:cNvSpPr>
            <a:spLocks noGrp="1"/>
          </p:cNvSpPr>
          <p:nvPr>
            <p:ph type="sldNum" sz="quarter" idx="12"/>
          </p:nvPr>
        </p:nvSpPr>
        <p:spPr/>
        <p:txBody>
          <a:bodyPr/>
          <a:lstStyle/>
          <a:p>
            <a:fld id="{245933E4-5A8D-4573-83CD-19BCBED2BAC2}" type="slidenum">
              <a:rPr lang="de-DE" noProof="0" smtClean="0"/>
              <a:t>23</a:t>
            </a:fld>
            <a:endParaRPr lang="de-DE" noProof="0" dirty="0"/>
          </a:p>
        </p:txBody>
      </p:sp>
      <p:sp>
        <p:nvSpPr>
          <p:cNvPr id="6" name="Textfeld 5">
            <a:extLst>
              <a:ext uri="{FF2B5EF4-FFF2-40B4-BE49-F238E27FC236}">
                <a16:creationId xmlns:a16="http://schemas.microsoft.com/office/drawing/2014/main" id="{33330BF5-2C33-92DE-DDF5-9F057F3631ED}"/>
              </a:ext>
            </a:extLst>
          </p:cNvPr>
          <p:cNvSpPr txBox="1"/>
          <p:nvPr/>
        </p:nvSpPr>
        <p:spPr>
          <a:xfrm>
            <a:off x="923365" y="1963271"/>
            <a:ext cx="10945906" cy="4678204"/>
          </a:xfrm>
          <a:prstGeom prst="rect">
            <a:avLst/>
          </a:prstGeom>
          <a:noFill/>
        </p:spPr>
        <p:txBody>
          <a:bodyPr wrap="square" rtlCol="0">
            <a:spAutoFit/>
          </a:bodyPr>
          <a:lstStyle/>
          <a:p>
            <a:pPr marL="285750" indent="-285750" algn="just">
              <a:buFont typeface="Arial" panose="020B0604020202020204" pitchFamily="34" charset="0"/>
              <a:buChar char="•"/>
            </a:pPr>
            <a:r>
              <a:rPr lang="de-DE" sz="2000" noProof="0" dirty="0"/>
              <a:t>Besonders streng behandelt die </a:t>
            </a:r>
            <a:r>
              <a:rPr lang="de-DE" sz="2000" noProof="0" dirty="0" err="1"/>
              <a:t>EmpCo</a:t>
            </a:r>
            <a:r>
              <a:rPr lang="de-DE" sz="2000" noProof="0" dirty="0"/>
              <a:t> Richtlinie produktbezogene Aussagen zur Klimaneutralität und zur Kompensation von Treibhausgasen. </a:t>
            </a:r>
          </a:p>
          <a:p>
            <a:pPr algn="just"/>
            <a:endParaRPr lang="de-DE" sz="2000" noProof="0" dirty="0"/>
          </a:p>
          <a:p>
            <a:pPr marL="285750" indent="-285750" algn="just">
              <a:buFont typeface="Arial" panose="020B0604020202020204" pitchFamily="34" charset="0"/>
              <a:buChar char="•"/>
            </a:pPr>
            <a:r>
              <a:rPr lang="de-DE" sz="2000" noProof="0" dirty="0"/>
              <a:t>Verboten werden Aussagen, wonach ein Produkt in Bezug auf Treibhausgasemissionen, neutrale, verringerte oder positive Auswirkungen hat </a:t>
            </a:r>
            <a:r>
              <a:rPr lang="de-DE" sz="2000" u="sng" noProof="0" dirty="0"/>
              <a:t>wenn diese Aussagen nur auf Kompensationsmaßnahmen beruhen</a:t>
            </a:r>
            <a:r>
              <a:rPr lang="de-DE" sz="2000" noProof="0" dirty="0"/>
              <a:t>. </a:t>
            </a:r>
          </a:p>
          <a:p>
            <a:pPr marL="285750" indent="-285750" algn="just">
              <a:buFont typeface="Arial" panose="020B0604020202020204" pitchFamily="34" charset="0"/>
              <a:buChar char="•"/>
            </a:pPr>
            <a:endParaRPr lang="de-DE" sz="2000" noProof="0" dirty="0"/>
          </a:p>
          <a:p>
            <a:pPr marL="285750" indent="-285750" algn="just">
              <a:buFont typeface="Arial" panose="020B0604020202020204" pitchFamily="34" charset="0"/>
              <a:buChar char="•"/>
            </a:pPr>
            <a:r>
              <a:rPr lang="de-DE" sz="2000" u="sng" noProof="0" dirty="0"/>
              <a:t>Beispiele</a:t>
            </a:r>
            <a:r>
              <a:rPr lang="de-DE" sz="2000" noProof="0" dirty="0"/>
              <a:t> dafür sind Begriffe wie „Klimaneutral“, „Co2 Neutral“ oder „klimaschonend“, wenn die Wirkung nur durch Ausgleichsmaßnahmen begründet wird. </a:t>
            </a:r>
          </a:p>
          <a:p>
            <a:pPr marL="285750" indent="-285750" algn="just">
              <a:buFont typeface="Arial" panose="020B0604020202020204" pitchFamily="34" charset="0"/>
              <a:buChar char="•"/>
            </a:pPr>
            <a:endParaRPr lang="de-DE" sz="2000" noProof="0" dirty="0"/>
          </a:p>
          <a:p>
            <a:pPr marL="285750" indent="-285750" algn="just">
              <a:buFont typeface="Arial" panose="020B0604020202020204" pitchFamily="34" charset="0"/>
              <a:buChar char="•"/>
            </a:pPr>
            <a:r>
              <a:rPr lang="de-DE" sz="2000" noProof="0" dirty="0"/>
              <a:t>Hiermit soll verhindert werden, dass der Verbraucher sich denkt ein Produkt ist tatsächlich klimaneutral, obwohl sich dies nur auf Basis von Kompensationsmaßnahmen beläuft. </a:t>
            </a:r>
          </a:p>
          <a:p>
            <a:pPr marL="285750" indent="-285750" algn="just">
              <a:buFont typeface="Arial" panose="020B0604020202020204" pitchFamily="34" charset="0"/>
              <a:buChar char="•"/>
            </a:pPr>
            <a:endParaRPr lang="de-DE" noProof="0" dirty="0"/>
          </a:p>
          <a:p>
            <a:pPr marL="285750" indent="-285750" algn="just">
              <a:buFont typeface="Arial" panose="020B0604020202020204" pitchFamily="34" charset="0"/>
              <a:buChar char="•"/>
            </a:pPr>
            <a:endParaRPr lang="de-DE" sz="2000" noProof="0" dirty="0"/>
          </a:p>
          <a:p>
            <a:pPr marL="285750" indent="-285750">
              <a:buFont typeface="Arial" panose="020B0604020202020204" pitchFamily="34" charset="0"/>
              <a:buChar char="•"/>
            </a:pPr>
            <a:endParaRPr lang="de-DE" sz="2000" noProof="0" dirty="0"/>
          </a:p>
        </p:txBody>
      </p:sp>
    </p:spTree>
    <p:extLst>
      <p:ext uri="{BB962C8B-B14F-4D97-AF65-F5344CB8AC3E}">
        <p14:creationId xmlns:p14="http://schemas.microsoft.com/office/powerpoint/2010/main" val="247979003"/>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1A730-A70B-048B-B591-E7E839BCDCA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B17BDB8-4BB9-A097-13EB-6114F2E9E66C}"/>
              </a:ext>
            </a:extLst>
          </p:cNvPr>
          <p:cNvSpPr>
            <a:spLocks noGrp="1"/>
          </p:cNvSpPr>
          <p:nvPr>
            <p:ph type="title"/>
          </p:nvPr>
        </p:nvSpPr>
        <p:spPr/>
        <p:txBody>
          <a:bodyPr>
            <a:normAutofit/>
          </a:bodyPr>
          <a:lstStyle/>
          <a:p>
            <a:r>
              <a:rPr lang="de-DE" sz="3200" b="1" noProof="0" dirty="0">
                <a:solidFill>
                  <a:srgbClr val="6699CC"/>
                </a:solidFill>
                <a:latin typeface="Aptos Display" panose="020B0004020202020204" pitchFamily="34" charset="0"/>
              </a:rPr>
              <a:t>Beispiel aus der Praxis</a:t>
            </a:r>
            <a:endParaRPr lang="de-DE" sz="3200" noProof="0" dirty="0"/>
          </a:p>
        </p:txBody>
      </p:sp>
      <p:sp>
        <p:nvSpPr>
          <p:cNvPr id="3" name="Inhaltsplatzhalter 2">
            <a:extLst>
              <a:ext uri="{FF2B5EF4-FFF2-40B4-BE49-F238E27FC236}">
                <a16:creationId xmlns:a16="http://schemas.microsoft.com/office/drawing/2014/main" id="{5A68D33A-62AE-5A0C-8A76-2EDF63E0D465}"/>
              </a:ext>
            </a:extLst>
          </p:cNvPr>
          <p:cNvSpPr>
            <a:spLocks noGrp="1"/>
          </p:cNvSpPr>
          <p:nvPr>
            <p:ph idx="1"/>
          </p:nvPr>
        </p:nvSpPr>
        <p:spPr/>
        <p:txBody>
          <a:bodyPr/>
          <a:lstStyle/>
          <a:p>
            <a:r>
              <a:rPr lang="de-DE" sz="2000" b="1" noProof="0" dirty="0"/>
              <a:t>„Netto-Null bedeutet, dass Emissionen ausgeglichen oder kompensiert werden“</a:t>
            </a:r>
          </a:p>
          <a:p>
            <a:pPr lvl="1"/>
            <a:r>
              <a:rPr lang="de-DE" sz="2000" u="sng" noProof="0" dirty="0"/>
              <a:t>Kompensation darf nicht als Ersatz für echte Emissionsreduktion wirken</a:t>
            </a:r>
          </a:p>
          <a:p>
            <a:pPr lvl="1"/>
            <a:r>
              <a:rPr lang="de-DE" sz="2000" noProof="0" dirty="0"/>
              <a:t>Verbraucher können glauben, die Emissionen seien tatsächlich vermieden</a:t>
            </a:r>
          </a:p>
          <a:p>
            <a:pPr lvl="1"/>
            <a:r>
              <a:rPr lang="de-DE" sz="2000" dirty="0"/>
              <a:t>Wenn Umwelt durch Kompensation von Treibhausgasen geschont wird muss das ausgewiesen werden</a:t>
            </a:r>
            <a:endParaRPr lang="de-DE" sz="2000" noProof="0" dirty="0"/>
          </a:p>
          <a:p>
            <a:pPr marL="457200" lvl="1" indent="0">
              <a:buNone/>
            </a:pPr>
            <a:endParaRPr lang="de-DE" sz="2000" noProof="0" dirty="0"/>
          </a:p>
          <a:p>
            <a:pPr marL="457200" lvl="1" indent="0">
              <a:buNone/>
            </a:pPr>
            <a:r>
              <a:rPr lang="de-DE" sz="2000" noProof="0" dirty="0"/>
              <a:t>	</a:t>
            </a:r>
          </a:p>
        </p:txBody>
      </p:sp>
      <p:sp>
        <p:nvSpPr>
          <p:cNvPr id="4" name="Foliennummernplatzhalter 3">
            <a:extLst>
              <a:ext uri="{FF2B5EF4-FFF2-40B4-BE49-F238E27FC236}">
                <a16:creationId xmlns:a16="http://schemas.microsoft.com/office/drawing/2014/main" id="{D470A556-73E5-53AF-D555-1EE080F64B46}"/>
              </a:ext>
            </a:extLst>
          </p:cNvPr>
          <p:cNvSpPr>
            <a:spLocks noGrp="1"/>
          </p:cNvSpPr>
          <p:nvPr>
            <p:ph type="sldNum" sz="quarter" idx="12"/>
          </p:nvPr>
        </p:nvSpPr>
        <p:spPr/>
        <p:txBody>
          <a:bodyPr/>
          <a:lstStyle/>
          <a:p>
            <a:fld id="{245933E4-5A8D-4573-83CD-19BCBED2BAC2}" type="slidenum">
              <a:rPr lang="de-DE" noProof="0" smtClean="0"/>
              <a:t>24</a:t>
            </a:fld>
            <a:endParaRPr lang="de-DE" noProof="0" dirty="0"/>
          </a:p>
        </p:txBody>
      </p:sp>
    </p:spTree>
    <p:extLst>
      <p:ext uri="{BB962C8B-B14F-4D97-AF65-F5344CB8AC3E}">
        <p14:creationId xmlns:p14="http://schemas.microsoft.com/office/powerpoint/2010/main" val="3097279709"/>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4D86F1-C974-8321-EF4F-ADB4FC37355A}"/>
              </a:ext>
            </a:extLst>
          </p:cNvPr>
          <p:cNvSpPr>
            <a:spLocks noGrp="1"/>
          </p:cNvSpPr>
          <p:nvPr>
            <p:ph type="title"/>
          </p:nvPr>
        </p:nvSpPr>
        <p:spPr/>
        <p:txBody>
          <a:bodyPr>
            <a:normAutofit/>
          </a:bodyPr>
          <a:lstStyle/>
          <a:p>
            <a:r>
              <a:rPr lang="de-DE" sz="3200" b="1" noProof="0" dirty="0">
                <a:solidFill>
                  <a:srgbClr val="6699CC"/>
                </a:solidFill>
                <a:latin typeface="Aptos Display" panose="020B0004020202020204" pitchFamily="34" charset="0"/>
              </a:rPr>
              <a:t>Was passiert bei einem Verstoß</a:t>
            </a:r>
            <a:endParaRPr lang="de-DE" sz="3200" noProof="0" dirty="0"/>
          </a:p>
        </p:txBody>
      </p:sp>
      <p:sp>
        <p:nvSpPr>
          <p:cNvPr id="3" name="Inhaltsplatzhalter 2">
            <a:extLst>
              <a:ext uri="{FF2B5EF4-FFF2-40B4-BE49-F238E27FC236}">
                <a16:creationId xmlns:a16="http://schemas.microsoft.com/office/drawing/2014/main" id="{BF885FBF-32BB-5288-E5C8-E693AC8AD53D}"/>
              </a:ext>
            </a:extLst>
          </p:cNvPr>
          <p:cNvSpPr>
            <a:spLocks noGrp="1"/>
          </p:cNvSpPr>
          <p:nvPr>
            <p:ph idx="1"/>
          </p:nvPr>
        </p:nvSpPr>
        <p:spPr/>
        <p:txBody>
          <a:bodyPr>
            <a:normAutofit/>
          </a:bodyPr>
          <a:lstStyle/>
          <a:p>
            <a:r>
              <a:rPr lang="de-DE" sz="2000" noProof="0" dirty="0"/>
              <a:t>Verstoß gilt als unlautere Geschäftspraktik, insbesondere bei irreführenden, pauschalen oder nicht belegbaren Umweltaussagen.</a:t>
            </a:r>
          </a:p>
          <a:p>
            <a:r>
              <a:rPr lang="de-DE" sz="2000" noProof="0" dirty="0"/>
              <a:t>Abmahnungen und Klagen möglich durch Mitbewerber oder Verbrauchers- und Wirtschaftsschutzverbände.</a:t>
            </a:r>
          </a:p>
          <a:p>
            <a:r>
              <a:rPr lang="de-DE" sz="2000" noProof="0" dirty="0"/>
              <a:t>Unterlassungsansprüche nach dem UWG; Unternehmen können zur Einstellung oder Änderung der Werbung verpflichtet werden.</a:t>
            </a:r>
          </a:p>
          <a:p>
            <a:r>
              <a:rPr lang="de-DE" sz="2000" noProof="0" dirty="0"/>
              <a:t>Umsatzbezogene Geldbußen: Bei koordiniertem behördlichem Vorgehen gegen weitverbreitete grenzüberschreitende Verstöße müssen Mitgliedsstaaten Geldbußen von mindestens 4% des Jahresumsatzes bzw. 2 Millionen bei fehlenden Umsatzdaten vorsehen.</a:t>
            </a:r>
          </a:p>
        </p:txBody>
      </p:sp>
      <p:sp>
        <p:nvSpPr>
          <p:cNvPr id="4" name="Foliennummernplatzhalter 3">
            <a:extLst>
              <a:ext uri="{FF2B5EF4-FFF2-40B4-BE49-F238E27FC236}">
                <a16:creationId xmlns:a16="http://schemas.microsoft.com/office/drawing/2014/main" id="{5122AFFA-DC34-8177-5FF6-FB5A17A1DB49}"/>
              </a:ext>
            </a:extLst>
          </p:cNvPr>
          <p:cNvSpPr>
            <a:spLocks noGrp="1"/>
          </p:cNvSpPr>
          <p:nvPr>
            <p:ph type="sldNum" sz="quarter" idx="12"/>
          </p:nvPr>
        </p:nvSpPr>
        <p:spPr/>
        <p:txBody>
          <a:bodyPr/>
          <a:lstStyle/>
          <a:p>
            <a:fld id="{245933E4-5A8D-4573-83CD-19BCBED2BAC2}" type="slidenum">
              <a:rPr lang="de-DE" noProof="0" smtClean="0"/>
              <a:t>25</a:t>
            </a:fld>
            <a:endParaRPr lang="de-DE" noProof="0" dirty="0"/>
          </a:p>
        </p:txBody>
      </p:sp>
    </p:spTree>
    <p:extLst>
      <p:ext uri="{BB962C8B-B14F-4D97-AF65-F5344CB8AC3E}">
        <p14:creationId xmlns:p14="http://schemas.microsoft.com/office/powerpoint/2010/main" val="3922757368"/>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0099F3-FDED-C4C8-F364-88BD14E276B8}"/>
              </a:ext>
            </a:extLst>
          </p:cNvPr>
          <p:cNvSpPr>
            <a:spLocks noGrp="1"/>
          </p:cNvSpPr>
          <p:nvPr>
            <p:ph type="title"/>
          </p:nvPr>
        </p:nvSpPr>
        <p:spPr/>
        <p:txBody>
          <a:bodyPr>
            <a:normAutofit/>
          </a:bodyPr>
          <a:lstStyle/>
          <a:p>
            <a:r>
              <a:rPr lang="de-DE" sz="3200" b="1" noProof="0" dirty="0">
                <a:solidFill>
                  <a:srgbClr val="6699CC"/>
                </a:solidFill>
                <a:latin typeface="Aptos Display" panose="020B0004020202020204" pitchFamily="34" charset="0"/>
              </a:rPr>
              <a:t>Praktische Konsequenzen für Unternehmen</a:t>
            </a:r>
            <a:endParaRPr lang="de-DE" sz="3200" noProof="0" dirty="0"/>
          </a:p>
        </p:txBody>
      </p:sp>
      <p:sp>
        <p:nvSpPr>
          <p:cNvPr id="3" name="Inhaltsplatzhalter 2">
            <a:extLst>
              <a:ext uri="{FF2B5EF4-FFF2-40B4-BE49-F238E27FC236}">
                <a16:creationId xmlns:a16="http://schemas.microsoft.com/office/drawing/2014/main" id="{9C52B1E6-37D4-BDD1-66E2-125A0BDEAE8D}"/>
              </a:ext>
            </a:extLst>
          </p:cNvPr>
          <p:cNvSpPr>
            <a:spLocks noGrp="1"/>
          </p:cNvSpPr>
          <p:nvPr>
            <p:ph idx="1"/>
          </p:nvPr>
        </p:nvSpPr>
        <p:spPr/>
        <p:txBody>
          <a:bodyPr>
            <a:normAutofit/>
          </a:bodyPr>
          <a:lstStyle/>
          <a:p>
            <a:r>
              <a:rPr lang="de-DE" sz="2000" noProof="0" dirty="0"/>
              <a:t>Unternehmen sollten die Richtlinie zum Anlass nehmen, ihre gesamte Nachhaltigkeitskommunikation zu überprüfen.</a:t>
            </a:r>
          </a:p>
          <a:p>
            <a:endParaRPr lang="de-DE" sz="2000" noProof="0" dirty="0"/>
          </a:p>
          <a:p>
            <a:r>
              <a:rPr lang="de-DE" sz="2000" u="sng" noProof="0" dirty="0"/>
              <a:t>Zu prüfen sind insbesondere </a:t>
            </a:r>
            <a:endParaRPr lang="de-DE" sz="2000" noProof="0" dirty="0"/>
          </a:p>
          <a:p>
            <a:pPr marL="0" indent="0">
              <a:buNone/>
            </a:pPr>
            <a:r>
              <a:rPr lang="de-DE" sz="2000" noProof="0" dirty="0"/>
              <a:t>	Produktverpackungen, Etiketten, Gütesiegel, Logos, Markenauftritte, Websites, 	Broschüren, Produktkataloge, Werbeslogans, Klimaneutralitätsclaims und Aussagen über 	Umweltvorteile</a:t>
            </a:r>
          </a:p>
          <a:p>
            <a:pPr marL="0" indent="0">
              <a:buNone/>
            </a:pPr>
            <a:endParaRPr lang="de-DE" sz="2000" noProof="0" dirty="0"/>
          </a:p>
          <a:p>
            <a:r>
              <a:rPr lang="de-DE" sz="2000" u="sng" noProof="0" dirty="0"/>
              <a:t>Im Mittelpunkt stehen 3 Fragen</a:t>
            </a:r>
          </a:p>
          <a:p>
            <a:pPr lvl="1"/>
            <a:r>
              <a:rPr lang="de-DE" sz="2000" noProof="0" dirty="0"/>
              <a:t>Ist die Aussage konkret genug?</a:t>
            </a:r>
          </a:p>
          <a:p>
            <a:pPr lvl="1"/>
            <a:r>
              <a:rPr lang="de-DE" sz="2000" noProof="0" dirty="0"/>
              <a:t>Ist die Aussage nachweisbar?</a:t>
            </a:r>
          </a:p>
          <a:p>
            <a:pPr lvl="1"/>
            <a:r>
              <a:rPr lang="de-DE" sz="2000" noProof="0" dirty="0"/>
              <a:t>Bezieht sich die Aussage auf den richtigen Gegenstand?</a:t>
            </a:r>
          </a:p>
          <a:p>
            <a:pPr marL="0" indent="0">
              <a:buNone/>
            </a:pPr>
            <a:endParaRPr lang="de-DE" sz="2000" noProof="0" dirty="0"/>
          </a:p>
          <a:p>
            <a:endParaRPr lang="de-DE" sz="2000" noProof="0" dirty="0"/>
          </a:p>
        </p:txBody>
      </p:sp>
      <p:sp>
        <p:nvSpPr>
          <p:cNvPr id="4" name="Foliennummernplatzhalter 3">
            <a:extLst>
              <a:ext uri="{FF2B5EF4-FFF2-40B4-BE49-F238E27FC236}">
                <a16:creationId xmlns:a16="http://schemas.microsoft.com/office/drawing/2014/main" id="{A82B898D-4AC5-004D-FF99-73668A23CD2D}"/>
              </a:ext>
            </a:extLst>
          </p:cNvPr>
          <p:cNvSpPr>
            <a:spLocks noGrp="1"/>
          </p:cNvSpPr>
          <p:nvPr>
            <p:ph type="sldNum" sz="quarter" idx="12"/>
          </p:nvPr>
        </p:nvSpPr>
        <p:spPr/>
        <p:txBody>
          <a:bodyPr/>
          <a:lstStyle/>
          <a:p>
            <a:fld id="{245933E4-5A8D-4573-83CD-19BCBED2BAC2}" type="slidenum">
              <a:rPr lang="de-DE" noProof="0" smtClean="0"/>
              <a:t>26</a:t>
            </a:fld>
            <a:endParaRPr lang="de-DE" noProof="0" dirty="0"/>
          </a:p>
        </p:txBody>
      </p:sp>
    </p:spTree>
    <p:extLst>
      <p:ext uri="{BB962C8B-B14F-4D97-AF65-F5344CB8AC3E}">
        <p14:creationId xmlns:p14="http://schemas.microsoft.com/office/powerpoint/2010/main" val="1861164196"/>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890F99-C2D0-D8EA-A1A8-4F09C0362400}"/>
              </a:ext>
            </a:extLst>
          </p:cNvPr>
          <p:cNvSpPr>
            <a:spLocks noGrp="1"/>
          </p:cNvSpPr>
          <p:nvPr>
            <p:ph type="title"/>
          </p:nvPr>
        </p:nvSpPr>
        <p:spPr/>
        <p:txBody>
          <a:bodyPr/>
          <a:lstStyle/>
          <a:p>
            <a:r>
              <a:rPr lang="de-DE" b="1" noProof="0" dirty="0">
                <a:solidFill>
                  <a:srgbClr val="6699CC"/>
                </a:solidFill>
                <a:latin typeface="Aptos Display" panose="020B0004020202020204" pitchFamily="34" charset="0"/>
              </a:rPr>
              <a:t>Warnhinweise</a:t>
            </a:r>
            <a:endParaRPr lang="de-DE" noProof="0" dirty="0"/>
          </a:p>
        </p:txBody>
      </p:sp>
      <p:sp>
        <p:nvSpPr>
          <p:cNvPr id="3" name="Inhaltsplatzhalter 2">
            <a:extLst>
              <a:ext uri="{FF2B5EF4-FFF2-40B4-BE49-F238E27FC236}">
                <a16:creationId xmlns:a16="http://schemas.microsoft.com/office/drawing/2014/main" id="{BCDACEF5-6DD1-6CB2-FA53-D43055596D44}"/>
              </a:ext>
            </a:extLst>
          </p:cNvPr>
          <p:cNvSpPr>
            <a:spLocks noGrp="1"/>
          </p:cNvSpPr>
          <p:nvPr>
            <p:ph idx="1"/>
          </p:nvPr>
        </p:nvSpPr>
        <p:spPr/>
        <p:txBody>
          <a:bodyPr/>
          <a:lstStyle/>
          <a:p>
            <a:r>
              <a:rPr lang="de-DE" sz="2000" noProof="0" dirty="0"/>
              <a:t>Wenn die Aussage nur einen </a:t>
            </a:r>
            <a:r>
              <a:rPr lang="de-DE" sz="2000" b="1" noProof="0" dirty="0"/>
              <a:t>Teilaspekt</a:t>
            </a:r>
            <a:r>
              <a:rPr lang="de-DE" sz="2000" noProof="0" dirty="0"/>
              <a:t> betrifft, darf sie nicht so dargestellt werden, als ob sie das ganze Produkt betrifft. </a:t>
            </a:r>
          </a:p>
          <a:p>
            <a:r>
              <a:rPr lang="de-DE" sz="2000" noProof="0" dirty="0"/>
              <a:t>Wenn </a:t>
            </a:r>
            <a:r>
              <a:rPr lang="de-DE" sz="2000" b="1" noProof="0" dirty="0"/>
              <a:t>ein Gütesiegel</a:t>
            </a:r>
            <a:r>
              <a:rPr lang="de-DE" sz="2000" noProof="0" dirty="0"/>
              <a:t> verwendet wird, muss klar sein, auf welchem System es beruht und wer die Einhaltung kontrolliert. </a:t>
            </a:r>
          </a:p>
          <a:p>
            <a:r>
              <a:rPr lang="de-DE" sz="2000" noProof="0" dirty="0"/>
              <a:t>Wenn mit </a:t>
            </a:r>
            <a:r>
              <a:rPr lang="de-DE" sz="2000" b="1" noProof="0" dirty="0"/>
              <a:t>Umweltvorteilen </a:t>
            </a:r>
            <a:r>
              <a:rPr lang="de-DE" sz="2000" noProof="0" dirty="0"/>
              <a:t>geworben wird, müssen diese Vorteile klar und nach den einschlägigen Vorschriften belegt sein. </a:t>
            </a:r>
          </a:p>
          <a:p>
            <a:r>
              <a:rPr lang="de-DE" sz="2000" noProof="0" dirty="0"/>
              <a:t>Wenn </a:t>
            </a:r>
            <a:r>
              <a:rPr lang="de-DE" sz="2000" b="1" noProof="0" dirty="0"/>
              <a:t>mit Klimaneutralität</a:t>
            </a:r>
            <a:r>
              <a:rPr lang="de-DE" sz="2000" noProof="0" dirty="0"/>
              <a:t> geworben wird, ist äußerste Vorsicht geboten insbesondere wenn sich diese Werbung auf Kompensationsmaßnahmen beruft.</a:t>
            </a:r>
          </a:p>
          <a:p>
            <a:r>
              <a:rPr lang="de-DE" sz="2000" noProof="0" dirty="0"/>
              <a:t>Wenn mit </a:t>
            </a:r>
            <a:r>
              <a:rPr lang="de-DE" sz="2000" b="1" noProof="0" dirty="0"/>
              <a:t>zukunftsbezogenen Umweltleistungen </a:t>
            </a:r>
            <a:r>
              <a:rPr lang="de-DE" sz="2000" noProof="0" dirty="0"/>
              <a:t>geworben wird, dann muss der Pfad ganz klar belegt werden</a:t>
            </a:r>
          </a:p>
          <a:p>
            <a:endParaRPr lang="de-DE" noProof="0" dirty="0"/>
          </a:p>
        </p:txBody>
      </p:sp>
      <p:sp>
        <p:nvSpPr>
          <p:cNvPr id="4" name="Foliennummernplatzhalter 3">
            <a:extLst>
              <a:ext uri="{FF2B5EF4-FFF2-40B4-BE49-F238E27FC236}">
                <a16:creationId xmlns:a16="http://schemas.microsoft.com/office/drawing/2014/main" id="{227C9E89-17B2-3B4B-C4D6-1AFE74703BB6}"/>
              </a:ext>
            </a:extLst>
          </p:cNvPr>
          <p:cNvSpPr>
            <a:spLocks noGrp="1"/>
          </p:cNvSpPr>
          <p:nvPr>
            <p:ph type="sldNum" sz="quarter" idx="12"/>
          </p:nvPr>
        </p:nvSpPr>
        <p:spPr/>
        <p:txBody>
          <a:bodyPr/>
          <a:lstStyle/>
          <a:p>
            <a:fld id="{245933E4-5A8D-4573-83CD-19BCBED2BAC2}" type="slidenum">
              <a:rPr lang="de-DE" noProof="0" smtClean="0"/>
              <a:t>27</a:t>
            </a:fld>
            <a:endParaRPr lang="de-DE" noProof="0" dirty="0"/>
          </a:p>
        </p:txBody>
      </p:sp>
    </p:spTree>
    <p:extLst>
      <p:ext uri="{BB962C8B-B14F-4D97-AF65-F5344CB8AC3E}">
        <p14:creationId xmlns:p14="http://schemas.microsoft.com/office/powerpoint/2010/main" val="1481653996"/>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BB8256-4330-E4D0-2BC7-AA500EFDBC95}"/>
              </a:ext>
            </a:extLst>
          </p:cNvPr>
          <p:cNvSpPr>
            <a:spLocks noGrp="1"/>
          </p:cNvSpPr>
          <p:nvPr>
            <p:ph type="ctrTitle"/>
          </p:nvPr>
        </p:nvSpPr>
        <p:spPr/>
        <p:txBody>
          <a:bodyPr/>
          <a:lstStyle/>
          <a:p>
            <a:r>
              <a:rPr lang="de-DE" b="1" dirty="0">
                <a:solidFill>
                  <a:srgbClr val="6699CC"/>
                </a:solidFill>
                <a:latin typeface="Aptos Display" panose="020B0004020202020204" pitchFamily="34" charset="0"/>
              </a:rPr>
              <a:t>Beispiele aus anderen Unternehmen</a:t>
            </a:r>
            <a:endParaRPr lang="de-AT" dirty="0"/>
          </a:p>
        </p:txBody>
      </p:sp>
      <p:sp>
        <p:nvSpPr>
          <p:cNvPr id="3" name="Untertitel 2">
            <a:extLst>
              <a:ext uri="{FF2B5EF4-FFF2-40B4-BE49-F238E27FC236}">
                <a16:creationId xmlns:a16="http://schemas.microsoft.com/office/drawing/2014/main" id="{FF84453B-3159-493A-2421-B669E5639662}"/>
              </a:ext>
            </a:extLst>
          </p:cNvPr>
          <p:cNvSpPr>
            <a:spLocks noGrp="1"/>
          </p:cNvSpPr>
          <p:nvPr>
            <p:ph type="subTitle" idx="1"/>
          </p:nvPr>
        </p:nvSpPr>
        <p:spPr/>
        <p:txBody>
          <a:bodyPr/>
          <a:lstStyle/>
          <a:p>
            <a:endParaRPr lang="de-AT"/>
          </a:p>
        </p:txBody>
      </p:sp>
      <p:sp>
        <p:nvSpPr>
          <p:cNvPr id="4" name="Foliennummernplatzhalter 3">
            <a:extLst>
              <a:ext uri="{FF2B5EF4-FFF2-40B4-BE49-F238E27FC236}">
                <a16:creationId xmlns:a16="http://schemas.microsoft.com/office/drawing/2014/main" id="{E7C74320-D2F8-BE77-39C6-403FB4E5CF95}"/>
              </a:ext>
            </a:extLst>
          </p:cNvPr>
          <p:cNvSpPr>
            <a:spLocks noGrp="1"/>
          </p:cNvSpPr>
          <p:nvPr>
            <p:ph type="sldNum" sz="quarter" idx="12"/>
          </p:nvPr>
        </p:nvSpPr>
        <p:spPr/>
        <p:txBody>
          <a:bodyPr/>
          <a:lstStyle/>
          <a:p>
            <a:fld id="{245933E4-5A8D-4573-83CD-19BCBED2BAC2}" type="slidenum">
              <a:rPr lang="de-AT" smtClean="0"/>
              <a:t>28</a:t>
            </a:fld>
            <a:endParaRPr lang="de-AT"/>
          </a:p>
        </p:txBody>
      </p:sp>
    </p:spTree>
    <p:extLst>
      <p:ext uri="{BB962C8B-B14F-4D97-AF65-F5344CB8AC3E}">
        <p14:creationId xmlns:p14="http://schemas.microsoft.com/office/powerpoint/2010/main" val="3630577800"/>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81A573-C10B-D025-9D1A-33E5432F7417}"/>
              </a:ext>
            </a:extLst>
          </p:cNvPr>
          <p:cNvSpPr>
            <a:spLocks noGrp="1"/>
          </p:cNvSpPr>
          <p:nvPr>
            <p:ph type="title"/>
          </p:nvPr>
        </p:nvSpPr>
        <p:spPr/>
        <p:txBody>
          <a:bodyPr>
            <a:normAutofit/>
          </a:bodyPr>
          <a:lstStyle/>
          <a:p>
            <a:r>
              <a:rPr lang="de-DE" sz="3200" b="1" noProof="0" dirty="0">
                <a:solidFill>
                  <a:srgbClr val="6699CC"/>
                </a:solidFill>
                <a:latin typeface="Aptos Display" panose="020B0004020202020204" pitchFamily="34" charset="0"/>
              </a:rPr>
              <a:t>Beispiele aus Nachhaltigkeitsstrategien anderer Unternehmensbereiche</a:t>
            </a:r>
            <a:endParaRPr lang="de-DE" sz="3200" noProof="0" dirty="0"/>
          </a:p>
        </p:txBody>
      </p:sp>
      <p:sp>
        <p:nvSpPr>
          <p:cNvPr id="3" name="Inhaltsplatzhalter 2">
            <a:extLst>
              <a:ext uri="{FF2B5EF4-FFF2-40B4-BE49-F238E27FC236}">
                <a16:creationId xmlns:a16="http://schemas.microsoft.com/office/drawing/2014/main" id="{0A702D36-7D20-C546-C73A-3A6831DECA57}"/>
              </a:ext>
            </a:extLst>
          </p:cNvPr>
          <p:cNvSpPr>
            <a:spLocks noGrp="1"/>
          </p:cNvSpPr>
          <p:nvPr>
            <p:ph idx="1"/>
          </p:nvPr>
        </p:nvSpPr>
        <p:spPr/>
        <p:txBody>
          <a:bodyPr>
            <a:normAutofit/>
          </a:bodyPr>
          <a:lstStyle/>
          <a:p>
            <a:r>
              <a:rPr lang="de-DE" sz="2000" b="1" noProof="0" dirty="0"/>
              <a:t>„Nachhaltigkeit ist fest im Unternehmensalltag verankert“; „Go </a:t>
            </a:r>
            <a:r>
              <a:rPr lang="de-DE" sz="2000" b="1" noProof="0" dirty="0" err="1"/>
              <a:t>green</a:t>
            </a:r>
            <a:r>
              <a:rPr lang="de-DE" sz="2000" b="1" noProof="0" dirty="0"/>
              <a:t> </a:t>
            </a:r>
            <a:r>
              <a:rPr lang="de-DE" sz="2000" b="1" noProof="0" dirty="0" err="1"/>
              <a:t>or</a:t>
            </a:r>
            <a:r>
              <a:rPr lang="de-DE" sz="2000" b="1" noProof="0" dirty="0"/>
              <a:t> go </a:t>
            </a:r>
            <a:r>
              <a:rPr lang="de-DE" sz="2000" b="1" noProof="0" dirty="0" err="1"/>
              <a:t>home</a:t>
            </a:r>
            <a:r>
              <a:rPr lang="de-DE" sz="2000" b="1" noProof="0" dirty="0"/>
              <a:t>“</a:t>
            </a:r>
          </a:p>
          <a:p>
            <a:pPr marL="0" indent="0">
              <a:buNone/>
            </a:pPr>
            <a:r>
              <a:rPr lang="de-DE" sz="2000" b="1" noProof="0" dirty="0"/>
              <a:t>	- </a:t>
            </a:r>
            <a:r>
              <a:rPr lang="de-DE" sz="2000" noProof="0" dirty="0"/>
              <a:t>sehr breite Nachhaltigkeits- und </a:t>
            </a:r>
            <a:r>
              <a:rPr lang="de-DE" sz="2000" noProof="0" dirty="0" err="1"/>
              <a:t>greenwashing</a:t>
            </a:r>
            <a:r>
              <a:rPr lang="de-DE" sz="2000" noProof="0" dirty="0"/>
              <a:t> Begriffe</a:t>
            </a:r>
          </a:p>
          <a:p>
            <a:pPr marL="0" indent="0">
              <a:buNone/>
            </a:pPr>
            <a:r>
              <a:rPr lang="de-DE" sz="2000" b="1" noProof="0" dirty="0"/>
              <a:t>	- </a:t>
            </a:r>
            <a:r>
              <a:rPr lang="de-DE" sz="2000" noProof="0" dirty="0"/>
              <a:t>Problematisch ist eine Übernahme in die Werbung ohne konkrete Spezifizierung was 		  grün ist</a:t>
            </a:r>
          </a:p>
          <a:p>
            <a:r>
              <a:rPr lang="de-DE" sz="2000" b="1" noProof="0" dirty="0"/>
              <a:t>„Veranlagungsprodukte die einen positiven Impact auf unsere Gesellschaft und Umwelt nehmen“</a:t>
            </a:r>
          </a:p>
          <a:p>
            <a:pPr marL="0" indent="0">
              <a:buNone/>
            </a:pPr>
            <a:r>
              <a:rPr lang="de-DE" sz="2000" b="1" noProof="0" dirty="0"/>
              <a:t>	- </a:t>
            </a:r>
            <a:r>
              <a:rPr lang="de-DE" sz="2000" noProof="0" dirty="0"/>
              <a:t>„positiver Impact“ ist ein starker Wirkungsclaim; bei Fonds/Veranlagungen muss genau 	   	  erklärt werden wie dies umgesetzt wird</a:t>
            </a:r>
          </a:p>
          <a:p>
            <a:pPr marL="0" indent="0">
              <a:buNone/>
            </a:pPr>
            <a:r>
              <a:rPr lang="de-DE" sz="2000" b="1" noProof="0" dirty="0"/>
              <a:t>	- </a:t>
            </a:r>
            <a:r>
              <a:rPr lang="de-DE" sz="2000" noProof="0" dirty="0"/>
              <a:t>Ohne Methodik und Kennzahlen besteht </a:t>
            </a:r>
            <a:r>
              <a:rPr lang="de-DE" sz="2000" noProof="0" dirty="0" err="1"/>
              <a:t>greenwashing</a:t>
            </a:r>
            <a:r>
              <a:rPr lang="de-DE" sz="2000" noProof="0" dirty="0"/>
              <a:t> Risiko</a:t>
            </a:r>
          </a:p>
        </p:txBody>
      </p:sp>
      <p:sp>
        <p:nvSpPr>
          <p:cNvPr id="4" name="Foliennummernplatzhalter 3">
            <a:extLst>
              <a:ext uri="{FF2B5EF4-FFF2-40B4-BE49-F238E27FC236}">
                <a16:creationId xmlns:a16="http://schemas.microsoft.com/office/drawing/2014/main" id="{7609F446-14F7-454D-270D-4AA9F0E626CF}"/>
              </a:ext>
            </a:extLst>
          </p:cNvPr>
          <p:cNvSpPr>
            <a:spLocks noGrp="1"/>
          </p:cNvSpPr>
          <p:nvPr>
            <p:ph type="sldNum" sz="quarter" idx="12"/>
          </p:nvPr>
        </p:nvSpPr>
        <p:spPr/>
        <p:txBody>
          <a:bodyPr/>
          <a:lstStyle/>
          <a:p>
            <a:fld id="{245933E4-5A8D-4573-83CD-19BCBED2BAC2}" type="slidenum">
              <a:rPr lang="de-DE" noProof="0" smtClean="0"/>
              <a:t>29</a:t>
            </a:fld>
            <a:endParaRPr lang="de-DE" noProof="0" dirty="0"/>
          </a:p>
        </p:txBody>
      </p:sp>
    </p:spTree>
    <p:extLst>
      <p:ext uri="{BB962C8B-B14F-4D97-AF65-F5344CB8AC3E}">
        <p14:creationId xmlns:p14="http://schemas.microsoft.com/office/powerpoint/2010/main" val="2201847097"/>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17078F-87D4-CB01-206A-0AD8F193DB3C}"/>
              </a:ext>
            </a:extLst>
          </p:cNvPr>
          <p:cNvSpPr>
            <a:spLocks noGrp="1"/>
          </p:cNvSpPr>
          <p:nvPr>
            <p:ph type="title"/>
          </p:nvPr>
        </p:nvSpPr>
        <p:spPr/>
        <p:txBody>
          <a:bodyPr>
            <a:normAutofit/>
          </a:bodyPr>
          <a:lstStyle/>
          <a:p>
            <a:r>
              <a:rPr lang="de-DE" sz="3200" b="1" noProof="0" dirty="0">
                <a:solidFill>
                  <a:srgbClr val="6699CC"/>
                </a:solidFill>
                <a:latin typeface="Aptos Display" panose="020B0004020202020204" pitchFamily="34" charset="0"/>
              </a:rPr>
              <a:t>Beispiele aus der Lebensmittelbranche</a:t>
            </a:r>
            <a:endParaRPr lang="de-DE" sz="3200" noProof="0" dirty="0"/>
          </a:p>
        </p:txBody>
      </p:sp>
      <p:sp>
        <p:nvSpPr>
          <p:cNvPr id="3" name="Inhaltsplatzhalter 2">
            <a:extLst>
              <a:ext uri="{FF2B5EF4-FFF2-40B4-BE49-F238E27FC236}">
                <a16:creationId xmlns:a16="http://schemas.microsoft.com/office/drawing/2014/main" id="{2480078E-E91F-1C8D-61B4-624D635A4BB1}"/>
              </a:ext>
            </a:extLst>
          </p:cNvPr>
          <p:cNvSpPr>
            <a:spLocks noGrp="1"/>
          </p:cNvSpPr>
          <p:nvPr>
            <p:ph idx="1"/>
          </p:nvPr>
        </p:nvSpPr>
        <p:spPr/>
        <p:txBody>
          <a:bodyPr>
            <a:noAutofit/>
          </a:bodyPr>
          <a:lstStyle/>
          <a:p>
            <a:pPr lvl="1"/>
            <a:r>
              <a:rPr lang="de-DE" sz="2000" b="1" noProof="0" dirty="0"/>
              <a:t>„</a:t>
            </a:r>
            <a:r>
              <a:rPr lang="de-DE" sz="2000" b="1" u="sng" noProof="0" dirty="0"/>
              <a:t>Regional verwurzelt</a:t>
            </a:r>
            <a:r>
              <a:rPr lang="de-DE" sz="2000" b="1" noProof="0" dirty="0"/>
              <a:t>, international verlässlich“</a:t>
            </a:r>
          </a:p>
          <a:p>
            <a:pPr lvl="2"/>
            <a:r>
              <a:rPr lang="de-DE" noProof="0" dirty="0"/>
              <a:t>Regional ist per-se nicht problematisch. Kritisch wird es wenn dadurch ein Nachhaltigkeitsvorteil suggeriert wird, etwa kurze Wege, regionale Rohstoffe ohne dass genau erklärt wird worauf sich regional bezieht.</a:t>
            </a:r>
          </a:p>
          <a:p>
            <a:pPr lvl="1"/>
            <a:endParaRPr lang="de-DE" sz="2000" noProof="0" dirty="0"/>
          </a:p>
          <a:p>
            <a:pPr lvl="1"/>
            <a:r>
              <a:rPr lang="de-DE" sz="2000" b="1" noProof="0" dirty="0"/>
              <a:t>„</a:t>
            </a:r>
            <a:r>
              <a:rPr lang="de-DE" sz="2000" b="1" u="sng" noProof="0" dirty="0"/>
              <a:t>Herkunftssicher</a:t>
            </a:r>
            <a:r>
              <a:rPr lang="de-DE" sz="2000" b="1" noProof="0" dirty="0"/>
              <a:t>“/ „</a:t>
            </a:r>
            <a:r>
              <a:rPr lang="de-DE" sz="2000" b="1" u="sng" noProof="0" dirty="0"/>
              <a:t>Nachvollziehbare Herkunft und Transparenz</a:t>
            </a:r>
            <a:r>
              <a:rPr lang="de-DE" sz="2000" b="1" noProof="0" dirty="0"/>
              <a:t>“</a:t>
            </a:r>
          </a:p>
          <a:p>
            <a:pPr lvl="2"/>
            <a:r>
              <a:rPr lang="de-DE" noProof="0" dirty="0"/>
              <a:t>Das ist zulässig, wenn es ein belastbares Rückverfolgungssystem gibt. Kritisch wird es, wenn nicht klar ist, ob es sich auf die Herkunft der Tiere, Fleisch, Verarbeitung oder Unternehmensstandort bezieht.</a:t>
            </a:r>
          </a:p>
          <a:p>
            <a:pPr lvl="1"/>
            <a:endParaRPr lang="de-DE" sz="2000" noProof="0" dirty="0"/>
          </a:p>
          <a:p>
            <a:pPr lvl="1"/>
            <a:r>
              <a:rPr lang="de-DE" sz="2000" b="1" u="sng" noProof="0" dirty="0"/>
              <a:t>Grüne Farbwelt </a:t>
            </a:r>
            <a:r>
              <a:rPr lang="de-DE" sz="2000" b="1" noProof="0" dirty="0"/>
              <a:t>+ Herzen und </a:t>
            </a:r>
            <a:r>
              <a:rPr lang="de-DE" sz="2000" b="1" u="sng" noProof="0" dirty="0"/>
              <a:t>Begriffe wie Zukunft und Verantwortung</a:t>
            </a:r>
          </a:p>
          <a:p>
            <a:pPr lvl="2"/>
            <a:r>
              <a:rPr lang="de-DE" noProof="0" dirty="0"/>
              <a:t>Der Gesamteindruck kann Nachhaltigkeit vermitteln, besonders bei Kombination mit Wörtern wie „regional“. </a:t>
            </a:r>
            <a:r>
              <a:rPr lang="de-DE" noProof="0" dirty="0" err="1"/>
              <a:t>EmpCo</a:t>
            </a:r>
            <a:r>
              <a:rPr lang="de-DE" noProof="0" dirty="0"/>
              <a:t> relevant ist gerade dieser Gesamteindruck und nicht nur einzelne Wörter.</a:t>
            </a:r>
          </a:p>
        </p:txBody>
      </p:sp>
      <p:sp>
        <p:nvSpPr>
          <p:cNvPr id="4" name="Foliennummernplatzhalter 3">
            <a:extLst>
              <a:ext uri="{FF2B5EF4-FFF2-40B4-BE49-F238E27FC236}">
                <a16:creationId xmlns:a16="http://schemas.microsoft.com/office/drawing/2014/main" id="{D0207C33-C879-3781-0D70-5CA911DF75C8}"/>
              </a:ext>
            </a:extLst>
          </p:cNvPr>
          <p:cNvSpPr>
            <a:spLocks noGrp="1"/>
          </p:cNvSpPr>
          <p:nvPr>
            <p:ph type="sldNum" sz="quarter" idx="12"/>
          </p:nvPr>
        </p:nvSpPr>
        <p:spPr/>
        <p:txBody>
          <a:bodyPr/>
          <a:lstStyle/>
          <a:p>
            <a:fld id="{245933E4-5A8D-4573-83CD-19BCBED2BAC2}" type="slidenum">
              <a:rPr lang="de-DE" noProof="0" smtClean="0"/>
              <a:t>30</a:t>
            </a:fld>
            <a:endParaRPr lang="de-DE" noProof="0" dirty="0"/>
          </a:p>
        </p:txBody>
      </p:sp>
    </p:spTree>
    <p:extLst>
      <p:ext uri="{BB962C8B-B14F-4D97-AF65-F5344CB8AC3E}">
        <p14:creationId xmlns:p14="http://schemas.microsoft.com/office/powerpoint/2010/main" val="4129835674"/>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93087-BE66-D05B-F053-771468D8868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CC0F07-8C33-A7E9-8562-CD040946637B}"/>
              </a:ext>
            </a:extLst>
          </p:cNvPr>
          <p:cNvSpPr>
            <a:spLocks noGrp="1"/>
          </p:cNvSpPr>
          <p:nvPr>
            <p:ph type="title"/>
          </p:nvPr>
        </p:nvSpPr>
        <p:spPr>
          <a:xfrm>
            <a:off x="831850" y="-1"/>
            <a:ext cx="10515600" cy="6858001"/>
          </a:xfrm>
        </p:spPr>
        <p:txBody>
          <a:bodyPr anchor="ctr"/>
          <a:lstStyle/>
          <a:p>
            <a:pPr algn="ctr"/>
            <a:r>
              <a:rPr lang="de-DE" sz="8800" b="1" spc="600" dirty="0">
                <a:solidFill>
                  <a:srgbClr val="6699CC"/>
                </a:solidFill>
                <a:latin typeface="Aptos Display" panose="020B0004020202020204" pitchFamily="34" charset="0"/>
              </a:rPr>
              <a:t>Fragen aus der Praxis</a:t>
            </a:r>
            <a:r>
              <a:rPr lang="de-DE" dirty="0"/>
              <a:t> </a:t>
            </a:r>
          </a:p>
        </p:txBody>
      </p:sp>
      <p:sp>
        <p:nvSpPr>
          <p:cNvPr id="4" name="Foliennummernplatzhalter 3">
            <a:extLst>
              <a:ext uri="{FF2B5EF4-FFF2-40B4-BE49-F238E27FC236}">
                <a16:creationId xmlns:a16="http://schemas.microsoft.com/office/drawing/2014/main" id="{A84AEA32-276E-7990-552D-AEDEE93A343A}"/>
              </a:ext>
            </a:extLst>
          </p:cNvPr>
          <p:cNvSpPr>
            <a:spLocks noGrp="1"/>
          </p:cNvSpPr>
          <p:nvPr>
            <p:ph type="sldNum" sz="quarter" idx="12"/>
          </p:nvPr>
        </p:nvSpPr>
        <p:spPr/>
        <p:txBody>
          <a:bodyPr/>
          <a:lstStyle/>
          <a:p>
            <a:fld id="{245933E4-5A8D-4573-83CD-19BCBED2BAC2}" type="slidenum">
              <a:rPr lang="de-AT" smtClean="0"/>
              <a:t>31</a:t>
            </a:fld>
            <a:endParaRPr lang="de-AT"/>
          </a:p>
        </p:txBody>
      </p:sp>
    </p:spTree>
    <p:extLst>
      <p:ext uri="{BB962C8B-B14F-4D97-AF65-F5344CB8AC3E}">
        <p14:creationId xmlns:p14="http://schemas.microsoft.com/office/powerpoint/2010/main" val="509176435"/>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14FA773-A285-5776-4FCB-A0C51E285656}"/>
              </a:ext>
            </a:extLst>
          </p:cNvPr>
          <p:cNvSpPr>
            <a:spLocks noGrp="1"/>
          </p:cNvSpPr>
          <p:nvPr>
            <p:ph type="body" idx="1"/>
          </p:nvPr>
        </p:nvSpPr>
        <p:spPr>
          <a:xfrm>
            <a:off x="839787" y="668337"/>
            <a:ext cx="5157787" cy="823912"/>
          </a:xfrm>
        </p:spPr>
        <p:txBody>
          <a:bodyPr/>
          <a:lstStyle/>
          <a:p>
            <a:r>
              <a:rPr lang="de-DE" dirty="0">
                <a:solidFill>
                  <a:srgbClr val="6699CC"/>
                </a:solidFill>
                <a:latin typeface="Aptos Display" panose="020B0004020202020204" pitchFamily="34" charset="0"/>
              </a:rPr>
              <a:t>Anwendung auf Social Media Beiträge vor dem 27.09</a:t>
            </a:r>
            <a:endParaRPr lang="de-AT" dirty="0"/>
          </a:p>
        </p:txBody>
      </p:sp>
      <p:sp>
        <p:nvSpPr>
          <p:cNvPr id="4" name="Inhaltsplatzhalter 3">
            <a:extLst>
              <a:ext uri="{FF2B5EF4-FFF2-40B4-BE49-F238E27FC236}">
                <a16:creationId xmlns:a16="http://schemas.microsoft.com/office/drawing/2014/main" id="{49B55B2C-28BC-11F3-622E-33E47787E16A}"/>
              </a:ext>
            </a:extLst>
          </p:cNvPr>
          <p:cNvSpPr>
            <a:spLocks noGrp="1"/>
          </p:cNvSpPr>
          <p:nvPr>
            <p:ph sz="half" idx="2"/>
          </p:nvPr>
        </p:nvSpPr>
        <p:spPr>
          <a:xfrm>
            <a:off x="836612" y="1962150"/>
            <a:ext cx="5157787" cy="3684588"/>
          </a:xfrm>
        </p:spPr>
        <p:txBody>
          <a:bodyPr>
            <a:normAutofit lnSpcReduction="10000"/>
          </a:bodyPr>
          <a:lstStyle/>
          <a:p>
            <a:r>
              <a:rPr lang="de-AT" sz="2000" dirty="0"/>
              <a:t>Nicht automatisch erfasst nur weil sie weiterhin online sind </a:t>
            </a:r>
          </a:p>
          <a:p>
            <a:r>
              <a:rPr lang="de-AT" sz="2000" dirty="0"/>
              <a:t>Maßgeblich ob sie geschäftlich eingesetzt werden</a:t>
            </a:r>
          </a:p>
          <a:p>
            <a:r>
              <a:rPr lang="de-AT" sz="2000" dirty="0"/>
              <a:t>Rein historische oder redaktionelle Beträge eher unkritisch</a:t>
            </a:r>
          </a:p>
          <a:p>
            <a:r>
              <a:rPr lang="de-AT" sz="2000" dirty="0"/>
              <a:t>Weiter beworbene oder angepinnte Beiträge sollten aber überprüft werden</a:t>
            </a:r>
          </a:p>
        </p:txBody>
      </p:sp>
      <p:sp>
        <p:nvSpPr>
          <p:cNvPr id="5" name="Textplatzhalter 4">
            <a:extLst>
              <a:ext uri="{FF2B5EF4-FFF2-40B4-BE49-F238E27FC236}">
                <a16:creationId xmlns:a16="http://schemas.microsoft.com/office/drawing/2014/main" id="{163EC2B5-466C-7C06-8914-08ABF2991123}"/>
              </a:ext>
            </a:extLst>
          </p:cNvPr>
          <p:cNvSpPr>
            <a:spLocks noGrp="1"/>
          </p:cNvSpPr>
          <p:nvPr>
            <p:ph type="body" sz="quarter" idx="3"/>
          </p:nvPr>
        </p:nvSpPr>
        <p:spPr>
          <a:xfrm>
            <a:off x="6096000" y="668337"/>
            <a:ext cx="5183188" cy="823912"/>
          </a:xfrm>
        </p:spPr>
        <p:txBody>
          <a:bodyPr/>
          <a:lstStyle/>
          <a:p>
            <a:r>
              <a:rPr lang="de-DE" dirty="0">
                <a:solidFill>
                  <a:srgbClr val="6699CC"/>
                </a:solidFill>
                <a:latin typeface="Aptos Display" panose="020B0004020202020204" pitchFamily="34" charset="0"/>
              </a:rPr>
              <a:t>Welche Aussagen müssen durch Dritte geprüft werden</a:t>
            </a:r>
            <a:endParaRPr lang="de-AT" dirty="0"/>
          </a:p>
        </p:txBody>
      </p:sp>
      <p:sp>
        <p:nvSpPr>
          <p:cNvPr id="6" name="Inhaltsplatzhalter 5">
            <a:extLst>
              <a:ext uri="{FF2B5EF4-FFF2-40B4-BE49-F238E27FC236}">
                <a16:creationId xmlns:a16="http://schemas.microsoft.com/office/drawing/2014/main" id="{F54BE85F-5FFC-2823-D255-48987FFF64B2}"/>
              </a:ext>
            </a:extLst>
          </p:cNvPr>
          <p:cNvSpPr>
            <a:spLocks noGrp="1"/>
          </p:cNvSpPr>
          <p:nvPr>
            <p:ph sz="quarter" idx="4"/>
          </p:nvPr>
        </p:nvSpPr>
        <p:spPr>
          <a:xfrm>
            <a:off x="6096000" y="1962150"/>
            <a:ext cx="5183188" cy="3684588"/>
          </a:xfrm>
        </p:spPr>
        <p:txBody>
          <a:bodyPr>
            <a:normAutofit lnSpcReduction="10000"/>
          </a:bodyPr>
          <a:lstStyle/>
          <a:p>
            <a:r>
              <a:rPr lang="de-AT" sz="2000" dirty="0"/>
              <a:t>Keine allgemeine Drittprüfungspflicht für Claims </a:t>
            </a:r>
          </a:p>
          <a:p>
            <a:r>
              <a:rPr lang="de-AT" sz="2000" dirty="0"/>
              <a:t>Besonders relevant bei Aussagen über zukünftige Leistungen</a:t>
            </a:r>
          </a:p>
          <a:p>
            <a:r>
              <a:rPr lang="de-AT" sz="2000" dirty="0"/>
              <a:t>Erforderlich: konkrete, messbare und zeitgebundene Ziele + realistischer Umsetzungsplan</a:t>
            </a:r>
          </a:p>
          <a:p>
            <a:r>
              <a:rPr lang="de-AT" sz="2000" dirty="0"/>
              <a:t>Überprüfung durch unabhängige externe Sachverständige</a:t>
            </a:r>
          </a:p>
          <a:p>
            <a:r>
              <a:rPr lang="de-AT" sz="2000" dirty="0"/>
              <a:t>Auch unternehmensinterne  Nachhaltigkeitssiegel benötigen ein unabhängiges Zertifizierungssystem</a:t>
            </a:r>
          </a:p>
          <a:p>
            <a:endParaRPr lang="de-AT" sz="2000" dirty="0"/>
          </a:p>
          <a:p>
            <a:endParaRPr lang="de-AT" dirty="0"/>
          </a:p>
        </p:txBody>
      </p:sp>
      <p:sp>
        <p:nvSpPr>
          <p:cNvPr id="7" name="Foliennummernplatzhalter 6">
            <a:extLst>
              <a:ext uri="{FF2B5EF4-FFF2-40B4-BE49-F238E27FC236}">
                <a16:creationId xmlns:a16="http://schemas.microsoft.com/office/drawing/2014/main" id="{BB30BF15-C5F2-CAA3-6102-8979A1D1E26C}"/>
              </a:ext>
            </a:extLst>
          </p:cNvPr>
          <p:cNvSpPr>
            <a:spLocks noGrp="1"/>
          </p:cNvSpPr>
          <p:nvPr>
            <p:ph type="sldNum" sz="quarter" idx="12"/>
          </p:nvPr>
        </p:nvSpPr>
        <p:spPr/>
        <p:txBody>
          <a:bodyPr/>
          <a:lstStyle/>
          <a:p>
            <a:fld id="{245933E4-5A8D-4573-83CD-19BCBED2BAC2}" type="slidenum">
              <a:rPr lang="de-AT" smtClean="0"/>
              <a:t>32</a:t>
            </a:fld>
            <a:endParaRPr lang="de-AT"/>
          </a:p>
        </p:txBody>
      </p:sp>
    </p:spTree>
    <p:extLst>
      <p:ext uri="{BB962C8B-B14F-4D97-AF65-F5344CB8AC3E}">
        <p14:creationId xmlns:p14="http://schemas.microsoft.com/office/powerpoint/2010/main" val="2333593314"/>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30A17-FDA0-001A-9877-927A9A8DAD21}"/>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78BE5893-4F80-32D4-6A4C-8A458EEA8013}"/>
              </a:ext>
            </a:extLst>
          </p:cNvPr>
          <p:cNvSpPr>
            <a:spLocks noGrp="1"/>
          </p:cNvSpPr>
          <p:nvPr>
            <p:ph type="body" idx="1"/>
          </p:nvPr>
        </p:nvSpPr>
        <p:spPr>
          <a:xfrm>
            <a:off x="839787" y="668337"/>
            <a:ext cx="5157787" cy="823912"/>
          </a:xfrm>
        </p:spPr>
        <p:txBody>
          <a:bodyPr/>
          <a:lstStyle/>
          <a:p>
            <a:r>
              <a:rPr lang="de-DE" dirty="0">
                <a:solidFill>
                  <a:srgbClr val="6699CC"/>
                </a:solidFill>
                <a:latin typeface="Aptos Display" panose="020B0004020202020204" pitchFamily="34" charset="0"/>
              </a:rPr>
              <a:t>CSRD-Nachhaltigkeitsbericht</a:t>
            </a:r>
            <a:endParaRPr lang="de-AT" dirty="0"/>
          </a:p>
        </p:txBody>
      </p:sp>
      <p:sp>
        <p:nvSpPr>
          <p:cNvPr id="4" name="Inhaltsplatzhalter 3">
            <a:extLst>
              <a:ext uri="{FF2B5EF4-FFF2-40B4-BE49-F238E27FC236}">
                <a16:creationId xmlns:a16="http://schemas.microsoft.com/office/drawing/2014/main" id="{652A723E-A729-D766-9D9F-294C25FCE499}"/>
              </a:ext>
            </a:extLst>
          </p:cNvPr>
          <p:cNvSpPr>
            <a:spLocks noGrp="1"/>
          </p:cNvSpPr>
          <p:nvPr>
            <p:ph sz="half" idx="2"/>
          </p:nvPr>
        </p:nvSpPr>
        <p:spPr>
          <a:xfrm>
            <a:off x="839787" y="1962150"/>
            <a:ext cx="5157787" cy="3684588"/>
          </a:xfrm>
        </p:spPr>
        <p:txBody>
          <a:bodyPr>
            <a:normAutofit/>
          </a:bodyPr>
          <a:lstStyle/>
          <a:p>
            <a:r>
              <a:rPr lang="de-AT" sz="2000" dirty="0"/>
              <a:t>Gesetzlich vorgeschriebene Angaben im Nachhaltigkeitsbericht keine EmpCo relevanten Umweltaussagen</a:t>
            </a:r>
          </a:p>
          <a:p>
            <a:r>
              <a:rPr lang="de-AT" sz="2000" dirty="0"/>
              <a:t>Aber wenn sie zur Kundenkommunikation übernommen werden, müssen sie überprüft werden</a:t>
            </a:r>
          </a:p>
        </p:txBody>
      </p:sp>
      <p:sp>
        <p:nvSpPr>
          <p:cNvPr id="5" name="Textplatzhalter 4">
            <a:extLst>
              <a:ext uri="{FF2B5EF4-FFF2-40B4-BE49-F238E27FC236}">
                <a16:creationId xmlns:a16="http://schemas.microsoft.com/office/drawing/2014/main" id="{260DC9B0-4F9F-8325-35AE-22ECFF58200A}"/>
              </a:ext>
            </a:extLst>
          </p:cNvPr>
          <p:cNvSpPr>
            <a:spLocks noGrp="1"/>
          </p:cNvSpPr>
          <p:nvPr>
            <p:ph type="body" sz="quarter" idx="3"/>
          </p:nvPr>
        </p:nvSpPr>
        <p:spPr>
          <a:xfrm>
            <a:off x="6096000" y="668337"/>
            <a:ext cx="5183188" cy="823912"/>
          </a:xfrm>
        </p:spPr>
        <p:txBody>
          <a:bodyPr/>
          <a:lstStyle/>
          <a:p>
            <a:r>
              <a:rPr lang="de-DE" dirty="0">
                <a:solidFill>
                  <a:srgbClr val="6699CC"/>
                </a:solidFill>
                <a:latin typeface="Aptos Display" panose="020B0004020202020204" pitchFamily="34" charset="0"/>
              </a:rPr>
              <a:t>Claim „Kreislaufwirtschaft“</a:t>
            </a:r>
            <a:endParaRPr lang="de-AT" dirty="0"/>
          </a:p>
        </p:txBody>
      </p:sp>
      <p:sp>
        <p:nvSpPr>
          <p:cNvPr id="6" name="Inhaltsplatzhalter 5">
            <a:extLst>
              <a:ext uri="{FF2B5EF4-FFF2-40B4-BE49-F238E27FC236}">
                <a16:creationId xmlns:a16="http://schemas.microsoft.com/office/drawing/2014/main" id="{D1544760-086C-323C-502F-6E6FA0FCF7E4}"/>
              </a:ext>
            </a:extLst>
          </p:cNvPr>
          <p:cNvSpPr>
            <a:spLocks noGrp="1"/>
          </p:cNvSpPr>
          <p:nvPr>
            <p:ph sz="quarter" idx="4"/>
          </p:nvPr>
        </p:nvSpPr>
        <p:spPr>
          <a:xfrm>
            <a:off x="6096000" y="1962150"/>
            <a:ext cx="5183188" cy="3684588"/>
          </a:xfrm>
        </p:spPr>
        <p:txBody>
          <a:bodyPr>
            <a:normAutofit/>
          </a:bodyPr>
          <a:lstStyle/>
          <a:p>
            <a:r>
              <a:rPr lang="de-AT" sz="2000" dirty="0"/>
              <a:t>Als sachliche Tätigkeitsbeschreibung grundsätzlich unproblematisch</a:t>
            </a:r>
          </a:p>
          <a:p>
            <a:r>
              <a:rPr lang="de-AT" sz="2000" dirty="0"/>
              <a:t>Als werbliche Umweltbotschaft kann der Begriff zu allgemein sein</a:t>
            </a:r>
          </a:p>
          <a:p>
            <a:r>
              <a:rPr lang="de-AT" sz="2000" dirty="0"/>
              <a:t>Empfehlung: konkretisieren -&gt; z.B. „Kreislaufwirtschaft: sammeln, sortieren und Wertstoffe wiederverwerten“</a:t>
            </a:r>
          </a:p>
          <a:p>
            <a:endParaRPr lang="de-AT" dirty="0"/>
          </a:p>
        </p:txBody>
      </p:sp>
      <p:sp>
        <p:nvSpPr>
          <p:cNvPr id="7" name="Foliennummernplatzhalter 6">
            <a:extLst>
              <a:ext uri="{FF2B5EF4-FFF2-40B4-BE49-F238E27FC236}">
                <a16:creationId xmlns:a16="http://schemas.microsoft.com/office/drawing/2014/main" id="{BC28E2BC-6D67-8697-3AAD-4683FE8270C7}"/>
              </a:ext>
            </a:extLst>
          </p:cNvPr>
          <p:cNvSpPr>
            <a:spLocks noGrp="1"/>
          </p:cNvSpPr>
          <p:nvPr>
            <p:ph type="sldNum" sz="quarter" idx="12"/>
          </p:nvPr>
        </p:nvSpPr>
        <p:spPr/>
        <p:txBody>
          <a:bodyPr/>
          <a:lstStyle/>
          <a:p>
            <a:fld id="{245933E4-5A8D-4573-83CD-19BCBED2BAC2}" type="slidenum">
              <a:rPr lang="de-AT" smtClean="0"/>
              <a:t>33</a:t>
            </a:fld>
            <a:endParaRPr lang="de-AT"/>
          </a:p>
        </p:txBody>
      </p:sp>
    </p:spTree>
    <p:extLst>
      <p:ext uri="{BB962C8B-B14F-4D97-AF65-F5344CB8AC3E}">
        <p14:creationId xmlns:p14="http://schemas.microsoft.com/office/powerpoint/2010/main" val="1348274998"/>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8C166-ADC5-F864-5BCE-38EABF567B85}"/>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8CC7E1A9-868E-8C80-44A5-6885245F2299}"/>
              </a:ext>
            </a:extLst>
          </p:cNvPr>
          <p:cNvSpPr>
            <a:spLocks noGrp="1"/>
          </p:cNvSpPr>
          <p:nvPr>
            <p:ph type="body" idx="1"/>
          </p:nvPr>
        </p:nvSpPr>
        <p:spPr>
          <a:xfrm>
            <a:off x="839787" y="668337"/>
            <a:ext cx="5157787" cy="823912"/>
          </a:xfrm>
        </p:spPr>
        <p:txBody>
          <a:bodyPr/>
          <a:lstStyle/>
          <a:p>
            <a:r>
              <a:rPr lang="de-DE" dirty="0">
                <a:solidFill>
                  <a:srgbClr val="6699CC"/>
                </a:solidFill>
                <a:latin typeface="Aptos Display" panose="020B0004020202020204" pitchFamily="34" charset="0"/>
              </a:rPr>
              <a:t>„Nachhaltige Entsorgungslösungen für Granz und Umgebung“</a:t>
            </a:r>
            <a:endParaRPr lang="de-AT" dirty="0"/>
          </a:p>
        </p:txBody>
      </p:sp>
      <p:sp>
        <p:nvSpPr>
          <p:cNvPr id="4" name="Inhaltsplatzhalter 3">
            <a:extLst>
              <a:ext uri="{FF2B5EF4-FFF2-40B4-BE49-F238E27FC236}">
                <a16:creationId xmlns:a16="http://schemas.microsoft.com/office/drawing/2014/main" id="{4BE34782-BBA3-4942-1946-8069E9B444EE}"/>
              </a:ext>
            </a:extLst>
          </p:cNvPr>
          <p:cNvSpPr>
            <a:spLocks noGrp="1"/>
          </p:cNvSpPr>
          <p:nvPr>
            <p:ph sz="half" idx="2"/>
          </p:nvPr>
        </p:nvSpPr>
        <p:spPr>
          <a:xfrm>
            <a:off x="839787" y="1962150"/>
            <a:ext cx="5157787" cy="3684588"/>
          </a:xfrm>
        </p:spPr>
        <p:txBody>
          <a:bodyPr>
            <a:normAutofit/>
          </a:bodyPr>
          <a:lstStyle/>
          <a:p>
            <a:r>
              <a:rPr lang="de-AT" sz="2000" dirty="0"/>
              <a:t>Hier wäre eine Anpassung geraten</a:t>
            </a:r>
          </a:p>
          <a:p>
            <a:r>
              <a:rPr lang="de-AT" sz="2000" dirty="0"/>
              <a:t>Besser wäre eine konkrete Aussage über das, was geleistet wird.</a:t>
            </a:r>
          </a:p>
          <a:p>
            <a:r>
              <a:rPr lang="de-AT" sz="2000" dirty="0"/>
              <a:t>Soll „nachhaltig“ erhalten werden, dann spezifizieren was nachhaltig ist</a:t>
            </a:r>
          </a:p>
        </p:txBody>
      </p:sp>
      <p:sp>
        <p:nvSpPr>
          <p:cNvPr id="5" name="Textplatzhalter 4">
            <a:extLst>
              <a:ext uri="{FF2B5EF4-FFF2-40B4-BE49-F238E27FC236}">
                <a16:creationId xmlns:a16="http://schemas.microsoft.com/office/drawing/2014/main" id="{100D51BC-94CD-7E09-760C-616A14A1CCBB}"/>
              </a:ext>
            </a:extLst>
          </p:cNvPr>
          <p:cNvSpPr>
            <a:spLocks noGrp="1"/>
          </p:cNvSpPr>
          <p:nvPr>
            <p:ph type="body" sz="quarter" idx="3"/>
          </p:nvPr>
        </p:nvSpPr>
        <p:spPr>
          <a:xfrm>
            <a:off x="6096000" y="668337"/>
            <a:ext cx="5183188" cy="823912"/>
          </a:xfrm>
        </p:spPr>
        <p:txBody>
          <a:bodyPr/>
          <a:lstStyle/>
          <a:p>
            <a:r>
              <a:rPr lang="de-DE" dirty="0">
                <a:solidFill>
                  <a:srgbClr val="6699CC"/>
                </a:solidFill>
                <a:latin typeface="Aptos Display" panose="020B0004020202020204" pitchFamily="34" charset="0"/>
              </a:rPr>
              <a:t>„Gemeinsam Abfall reduzieren und Ressourcen schonen“</a:t>
            </a:r>
            <a:endParaRPr lang="de-AT" dirty="0"/>
          </a:p>
        </p:txBody>
      </p:sp>
      <p:sp>
        <p:nvSpPr>
          <p:cNvPr id="6" name="Inhaltsplatzhalter 5">
            <a:extLst>
              <a:ext uri="{FF2B5EF4-FFF2-40B4-BE49-F238E27FC236}">
                <a16:creationId xmlns:a16="http://schemas.microsoft.com/office/drawing/2014/main" id="{7DDD314C-6C9C-F6F1-40CA-2FAFDE711E0F}"/>
              </a:ext>
            </a:extLst>
          </p:cNvPr>
          <p:cNvSpPr>
            <a:spLocks noGrp="1"/>
          </p:cNvSpPr>
          <p:nvPr>
            <p:ph sz="quarter" idx="4"/>
          </p:nvPr>
        </p:nvSpPr>
        <p:spPr>
          <a:xfrm>
            <a:off x="6096000" y="1962150"/>
            <a:ext cx="5183188" cy="3684588"/>
          </a:xfrm>
        </p:spPr>
        <p:txBody>
          <a:bodyPr>
            <a:normAutofit/>
          </a:bodyPr>
          <a:lstStyle/>
          <a:p>
            <a:r>
              <a:rPr lang="de-AT" sz="2000" dirty="0"/>
              <a:t>Weniger problematischer Claim</a:t>
            </a:r>
          </a:p>
          <a:p>
            <a:r>
              <a:rPr lang="de-AT" sz="2000" dirty="0"/>
              <a:t>Eher Charakter eines Appells</a:t>
            </a:r>
          </a:p>
          <a:p>
            <a:r>
              <a:rPr lang="de-AT" sz="2000" dirty="0"/>
              <a:t>Entscheidend aber ob er zur Absatzförderung genutzt wird</a:t>
            </a:r>
          </a:p>
          <a:p>
            <a:r>
              <a:rPr lang="de-AT" sz="2000" dirty="0"/>
              <a:t>Optimiert: „Abfall vermeiden. Richtig trennen. Ressourcen schonen“</a:t>
            </a:r>
          </a:p>
        </p:txBody>
      </p:sp>
      <p:sp>
        <p:nvSpPr>
          <p:cNvPr id="7" name="Foliennummernplatzhalter 6">
            <a:extLst>
              <a:ext uri="{FF2B5EF4-FFF2-40B4-BE49-F238E27FC236}">
                <a16:creationId xmlns:a16="http://schemas.microsoft.com/office/drawing/2014/main" id="{B06C2443-9373-DC2D-E3F2-2586B2305D11}"/>
              </a:ext>
            </a:extLst>
          </p:cNvPr>
          <p:cNvSpPr>
            <a:spLocks noGrp="1"/>
          </p:cNvSpPr>
          <p:nvPr>
            <p:ph type="sldNum" sz="quarter" idx="12"/>
          </p:nvPr>
        </p:nvSpPr>
        <p:spPr/>
        <p:txBody>
          <a:bodyPr/>
          <a:lstStyle/>
          <a:p>
            <a:fld id="{245933E4-5A8D-4573-83CD-19BCBED2BAC2}" type="slidenum">
              <a:rPr lang="de-AT" smtClean="0"/>
              <a:t>34</a:t>
            </a:fld>
            <a:endParaRPr lang="de-AT"/>
          </a:p>
        </p:txBody>
      </p:sp>
    </p:spTree>
    <p:extLst>
      <p:ext uri="{BB962C8B-B14F-4D97-AF65-F5344CB8AC3E}">
        <p14:creationId xmlns:p14="http://schemas.microsoft.com/office/powerpoint/2010/main" val="700044774"/>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b="1" noProof="0" dirty="0">
                <a:solidFill>
                  <a:srgbClr val="6699CC"/>
                </a:solidFill>
                <a:latin typeface="Aptos Display (Überschriften)"/>
              </a:rPr>
              <a:t>Vielen Dank für Ihre Aufmerksamkeit !</a:t>
            </a:r>
          </a:p>
        </p:txBody>
      </p:sp>
      <p:sp>
        <p:nvSpPr>
          <p:cNvPr id="3" name="Foliennummernplatzhalter 2">
            <a:extLst>
              <a:ext uri="{FF2B5EF4-FFF2-40B4-BE49-F238E27FC236}">
                <a16:creationId xmlns:a16="http://schemas.microsoft.com/office/drawing/2014/main" id="{728A4115-AFEE-6D89-FCF7-B9D3349F253F}"/>
              </a:ext>
            </a:extLst>
          </p:cNvPr>
          <p:cNvSpPr>
            <a:spLocks noGrp="1"/>
          </p:cNvSpPr>
          <p:nvPr>
            <p:ph type="sldNum" sz="quarter" idx="12"/>
          </p:nvPr>
        </p:nvSpPr>
        <p:spPr/>
        <p:txBody>
          <a:bodyPr/>
          <a:lstStyle/>
          <a:p>
            <a:fld id="{245933E4-5A8D-4573-83CD-19BCBED2BAC2}" type="slidenum">
              <a:rPr lang="de-DE" noProof="0" smtClean="0"/>
              <a:t>35</a:t>
            </a:fld>
            <a:endParaRPr lang="de-DE" noProof="0" dirty="0"/>
          </a:p>
        </p:txBody>
      </p:sp>
      <p:sp>
        <p:nvSpPr>
          <p:cNvPr id="5" name="Untertitel 2">
            <a:extLst>
              <a:ext uri="{FF2B5EF4-FFF2-40B4-BE49-F238E27FC236}">
                <a16:creationId xmlns:a16="http://schemas.microsoft.com/office/drawing/2014/main" id="{BE53FC10-467D-BF5A-E420-4F32424B267E}"/>
              </a:ext>
            </a:extLst>
          </p:cNvPr>
          <p:cNvSpPr>
            <a:spLocks noGrp="1"/>
          </p:cNvSpPr>
          <p:nvPr>
            <p:ph type="subTitle" idx="1"/>
          </p:nvPr>
        </p:nvSpPr>
        <p:spPr>
          <a:xfrm>
            <a:off x="1600200" y="3733580"/>
            <a:ext cx="9144000" cy="2002057"/>
          </a:xfrm>
        </p:spPr>
        <p:txBody>
          <a:bodyPr>
            <a:normAutofit fontScale="92500" lnSpcReduction="20000"/>
          </a:bodyPr>
          <a:lstStyle/>
          <a:p>
            <a:r>
              <a:rPr lang="de-DE" dirty="0">
                <a:ea typeface="Verdana" panose="020B0604030504040204" pitchFamily="34" charset="0"/>
                <a:cs typeface="Roboto" panose="02000000000000000000" pitchFamily="2" charset="0"/>
              </a:rPr>
              <a:t>RA Dr. Stefan Schoeller</a:t>
            </a:r>
          </a:p>
          <a:p>
            <a:r>
              <a:rPr lang="de-DE">
                <a:ea typeface="Verdana" panose="020B0604030504040204" pitchFamily="34" charset="0"/>
                <a:cs typeface="Roboto" panose="02000000000000000000" pitchFamily="2" charset="0"/>
              </a:rPr>
              <a:t>Schoeller Pilz Rechtsanwälte GmbH</a:t>
            </a:r>
            <a:endParaRPr lang="de-DE" dirty="0">
              <a:ea typeface="Verdana" panose="020B0604030504040204" pitchFamily="34" charset="0"/>
              <a:cs typeface="Roboto" panose="02000000000000000000" pitchFamily="2" charset="0"/>
            </a:endParaRPr>
          </a:p>
          <a:p>
            <a:r>
              <a:rPr lang="de-DE" dirty="0">
                <a:solidFill>
                  <a:srgbClr val="72A1CF"/>
                </a:solidFill>
                <a:ea typeface="Verdana" panose="020B0604030504040204" pitchFamily="34" charset="0"/>
                <a:cs typeface="Roboto" panose="02000000000000000000" pitchFamily="2" charset="0"/>
                <a:hlinkClick r:id="rId2">
                  <a:extLst>
                    <a:ext uri="{A12FA001-AC4F-418D-AE19-62706E023703}">
                      <ahyp:hlinkClr xmlns:ahyp="http://schemas.microsoft.com/office/drawing/2018/hyperlinkcolor" val="tx"/>
                    </a:ext>
                  </a:extLst>
                </a:hlinkClick>
              </a:rPr>
              <a:t>www.schoeller-pilz.at</a:t>
            </a:r>
            <a:r>
              <a:rPr lang="de-DE" dirty="0">
                <a:solidFill>
                  <a:srgbClr val="72A1CF"/>
                </a:solidFill>
                <a:ea typeface="Verdana" panose="020B0604030504040204" pitchFamily="34" charset="0"/>
                <a:cs typeface="Roboto" panose="02000000000000000000" pitchFamily="2" charset="0"/>
              </a:rPr>
              <a:t>, </a:t>
            </a:r>
            <a:r>
              <a:rPr lang="de-DE" dirty="0">
                <a:solidFill>
                  <a:srgbClr val="72A1CF"/>
                </a:solidFill>
                <a:ea typeface="Verdana" panose="020B0604030504040204" pitchFamily="34" charset="0"/>
                <a:cs typeface="Roboto" panose="02000000000000000000" pitchFamily="2" charset="0"/>
                <a:hlinkClick r:id="rId3">
                  <a:extLst>
                    <a:ext uri="{A12FA001-AC4F-418D-AE19-62706E023703}">
                      <ahyp:hlinkClr xmlns:ahyp="http://schemas.microsoft.com/office/drawing/2018/hyperlinkcolor" val="tx"/>
                    </a:ext>
                  </a:extLst>
                </a:hlinkClick>
              </a:rPr>
              <a:t>office@schoeller-pilz.at</a:t>
            </a:r>
            <a:endParaRPr lang="de-DE" dirty="0">
              <a:solidFill>
                <a:srgbClr val="72A1CF"/>
              </a:solidFill>
              <a:ea typeface="Verdana" panose="020B0604030504040204" pitchFamily="34" charset="0"/>
              <a:cs typeface="Roboto" panose="02000000000000000000" pitchFamily="2" charset="0"/>
            </a:endParaRPr>
          </a:p>
          <a:p>
            <a:endParaRPr lang="de-DE" dirty="0">
              <a:ea typeface="Verdana" panose="020B0604030504040204" pitchFamily="34" charset="0"/>
              <a:cs typeface="Roboto" panose="02000000000000000000" pitchFamily="2" charset="0"/>
            </a:endParaRPr>
          </a:p>
          <a:p>
            <a:r>
              <a:rPr lang="de-DE" sz="1900" dirty="0">
                <a:ea typeface="Verdana" panose="020B0604030504040204" pitchFamily="34" charset="0"/>
                <a:cs typeface="Roboto" panose="02000000000000000000" pitchFamily="2" charset="0"/>
              </a:rPr>
              <a:t>Spezialgebiete: Wettbewerbsrecht, Datenschutz, Urheberrecht, Markenrecht, E-Commerce, Medienrecht etc.</a:t>
            </a:r>
          </a:p>
        </p:txBody>
      </p:sp>
    </p:spTree>
  </p:cSld>
  <p:clrMapOvr>
    <a:masterClrMapping/>
  </p:clrMapOvr>
  <p:transition spd="slow">
    <p:push dir="u"/>
  </p:transition>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180918C4192EEE4A9CE612E5B94DA8E0" ma:contentTypeVersion="0" ma:contentTypeDescription="Ein neues Dokument erstellen." ma:contentTypeScope="" ma:versionID="96fd26bb7085d9ef7bb0d53480e56f34">
  <xsd:schema xmlns:xsd="http://www.w3.org/2001/XMLSchema" xmlns:xs="http://www.w3.org/2001/XMLSchema" xmlns:p="http://schemas.microsoft.com/office/2006/metadata/properties" targetNamespace="http://schemas.microsoft.com/office/2006/metadata/properties" ma:root="true" ma:fieldsID="e7e562b267fd05158db15690ab0801e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3F9EA41-AEEF-4C25-9B01-69C9EABE6564}">
  <ds:schemaRefs>
    <ds:schemaRef ds:uri="http://schemas.microsoft.com/sharepoint/v3/contenttype/forms"/>
  </ds:schemaRefs>
</ds:datastoreItem>
</file>

<file path=customXml/itemProps2.xml><?xml version="1.0" encoding="utf-8"?>
<ds:datastoreItem xmlns:ds="http://schemas.openxmlformats.org/officeDocument/2006/customXml" ds:itemID="{FEED03CD-FE21-4997-9A0B-08A60C9ED24B}">
  <ds:schemaRefs>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 ds:uri="http://purl.org/dc/elements/1.1/"/>
  </ds:schemaRefs>
</ds:datastoreItem>
</file>

<file path=customXml/itemProps3.xml><?xml version="1.0" encoding="utf-8"?>
<ds:datastoreItem xmlns:ds="http://schemas.openxmlformats.org/officeDocument/2006/customXml" ds:itemID="{DE51ECA7-FF4C-409A-8645-61A9606925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2551</Words>
  <Application>Microsoft Office PowerPoint</Application>
  <PresentationFormat>Breitbild</PresentationFormat>
  <Paragraphs>322</Paragraphs>
  <Slides>35</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35</vt:i4>
      </vt:variant>
    </vt:vector>
  </HeadingPairs>
  <TitlesOfParts>
    <vt:vector size="43" baseType="lpstr">
      <vt:lpstr>Aptos</vt:lpstr>
      <vt:lpstr>Aptos Display</vt:lpstr>
      <vt:lpstr>Aptos Display (Überschriften)</vt:lpstr>
      <vt:lpstr>Arial</vt:lpstr>
      <vt:lpstr>Calibri</vt:lpstr>
      <vt:lpstr>Calibri Light</vt:lpstr>
      <vt:lpstr>Verdana</vt:lpstr>
      <vt:lpstr>Office</vt:lpstr>
      <vt:lpstr>PowerPoint-Präsentation</vt:lpstr>
      <vt:lpstr>Ausgangspunkt der Richtlinie</vt:lpstr>
      <vt:lpstr>Zeitplan und Umsetzung</vt:lpstr>
      <vt:lpstr>Umsetzung im UWG</vt:lpstr>
      <vt:lpstr>Wann greift die Richtlinie ?</vt:lpstr>
      <vt:lpstr>Erfasste Bereiche in Bezug auf Greenwashing</vt:lpstr>
      <vt:lpstr>Nachhaltigkeitszertifikate ohne anerkanntes Zertifizierungssystem</vt:lpstr>
      <vt:lpstr>PowerPoint-Präsentation</vt:lpstr>
      <vt:lpstr>Beispiele </vt:lpstr>
      <vt:lpstr>Erfasste Bereiche in Bezug auf Greenwashing</vt:lpstr>
      <vt:lpstr>Zukunftsbezogene Umweltaussagen </vt:lpstr>
      <vt:lpstr>Beispiel</vt:lpstr>
      <vt:lpstr>Erfasste Bereiche in Bezug auf Greenwashing</vt:lpstr>
      <vt:lpstr>Allgemeine Umweltaussagen</vt:lpstr>
      <vt:lpstr>PowerPoint-Präsentation</vt:lpstr>
      <vt:lpstr>Beispiele </vt:lpstr>
      <vt:lpstr>Beispiele aus der Praxis</vt:lpstr>
      <vt:lpstr>Erfasste Bereiche in Bezug auf Greenwashing</vt:lpstr>
      <vt:lpstr>Aussagen über Teilaspekte </vt:lpstr>
      <vt:lpstr>Beispiele </vt:lpstr>
      <vt:lpstr>Beispiel aus der Praxis</vt:lpstr>
      <vt:lpstr>Erfasste Bereiche in Bezug auf Greenwashing</vt:lpstr>
      <vt:lpstr>Klimaneutralität und Kompensation von Treibhausgasen </vt:lpstr>
      <vt:lpstr>Beispiel aus der Praxis</vt:lpstr>
      <vt:lpstr>Was passiert bei einem Verstoß</vt:lpstr>
      <vt:lpstr>Praktische Konsequenzen für Unternehmen</vt:lpstr>
      <vt:lpstr>Warnhinweise</vt:lpstr>
      <vt:lpstr>Beispiele aus anderen Unternehmen</vt:lpstr>
      <vt:lpstr>Beispiele aus Nachhaltigkeitsstrategien anderer Unternehmensbereiche</vt:lpstr>
      <vt:lpstr>Beispiele aus der Lebensmittelbranche</vt:lpstr>
      <vt:lpstr>Fragen aus der Praxis </vt:lpstr>
      <vt:lpstr>PowerPoint-Präsentation</vt:lpstr>
      <vt:lpstr>PowerPoint-Präsentation</vt:lpstr>
      <vt:lpstr>PowerPoint-Präsentation</vt:lpstr>
      <vt:lpstr>Vielen Dank für Ihre Aufmerksamkeit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Grundzüge des Medienrechtes und Persönlichkeitsschutzes</dc:title>
  <dc:creator>PMSP Rechtsanwälte Sekretariat 1</dc:creator>
  <cp:lastModifiedBy>Schoeller Pilz Rechtsanwälte GmbH</cp:lastModifiedBy>
  <cp:revision>332</cp:revision>
  <cp:lastPrinted>2026-09-22T08:15:00Z</cp:lastPrinted>
  <dcterms:created xsi:type="dcterms:W3CDTF">2021-10-07T06:36:53Z</dcterms:created>
  <dcterms:modified xsi:type="dcterms:W3CDTF">2026-09-22T12:43:17Z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0x010100180918C4192EEE4A9CE612E5B94DA8E0</vt:lpwstr>
  </property>
</Properties>
</file>